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339" r:id="rId2"/>
    <p:sldId id="267" r:id="rId3"/>
    <p:sldId id="258" r:id="rId4"/>
    <p:sldId id="308" r:id="rId5"/>
    <p:sldId id="299" r:id="rId6"/>
    <p:sldId id="326" r:id="rId7"/>
    <p:sldId id="322" r:id="rId8"/>
    <p:sldId id="301" r:id="rId9"/>
    <p:sldId id="303" r:id="rId10"/>
    <p:sldId id="312" r:id="rId11"/>
    <p:sldId id="304" r:id="rId12"/>
    <p:sldId id="317" r:id="rId13"/>
    <p:sldId id="313" r:id="rId14"/>
    <p:sldId id="314" r:id="rId15"/>
    <p:sldId id="315" r:id="rId16"/>
    <p:sldId id="316" r:id="rId17"/>
    <p:sldId id="318" r:id="rId18"/>
    <p:sldId id="319" r:id="rId19"/>
    <p:sldId id="320" r:id="rId20"/>
    <p:sldId id="345" r:id="rId21"/>
    <p:sldId id="346" r:id="rId22"/>
    <p:sldId id="321" r:id="rId23"/>
    <p:sldId id="344" r:id="rId24"/>
    <p:sldId id="347" r:id="rId25"/>
    <p:sldId id="395" r:id="rId26"/>
    <p:sldId id="387" r:id="rId27"/>
    <p:sldId id="396" r:id="rId28"/>
    <p:sldId id="388" r:id="rId29"/>
    <p:sldId id="394"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sorterViewPr>
    <p:cViewPr>
      <p:scale>
        <a:sx n="100" d="100"/>
        <a:sy n="100" d="100"/>
      </p:scale>
      <p:origin x="0" y="-641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E0AFFF-5B43-4D73-ADA6-89AB4373EFD1}" type="datetimeFigureOut">
              <a:rPr lang="en-US" smtClean="0"/>
              <a:t>4/17/2023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9D0E2A-2A51-4C28-BDBF-204BDFDE979F}" type="slidenum">
              <a:rPr lang="en-US" smtClean="0"/>
              <a:t>‹#›</a:t>
            </a:fld>
            <a:endParaRPr lang="en-US"/>
          </a:p>
        </p:txBody>
      </p:sp>
    </p:spTree>
    <p:extLst>
      <p:ext uri="{BB962C8B-B14F-4D97-AF65-F5344CB8AC3E}">
        <p14:creationId xmlns:p14="http://schemas.microsoft.com/office/powerpoint/2010/main" val="7954428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a:extLst>
              <a:ext uri="{FF2B5EF4-FFF2-40B4-BE49-F238E27FC236}">
                <a16:creationId xmlns:a16="http://schemas.microsoft.com/office/drawing/2014/main" id="{0F6D3736-45FB-A680-757D-E44A4EE48BF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506DF00-85F2-4AC2-BBB5-1172E882ECDE}" type="slidenum">
              <a:rPr kumimoji="0" lang="ar-SA"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3427" name="Rectangle 2">
            <a:extLst>
              <a:ext uri="{FF2B5EF4-FFF2-40B4-BE49-F238E27FC236}">
                <a16:creationId xmlns:a16="http://schemas.microsoft.com/office/drawing/2014/main" id="{C09C85FE-53A7-1D69-F948-5A4ED27C0386}"/>
              </a:ext>
            </a:extLst>
          </p:cNvPr>
          <p:cNvSpPr>
            <a:spLocks noGrp="1" noRot="1" noChangeAspect="1" noChangeArrowheads="1" noTextEdit="1"/>
          </p:cNvSpPr>
          <p:nvPr>
            <p:ph type="sldImg"/>
          </p:nvPr>
        </p:nvSpPr>
        <p:spPr>
          <a:ln/>
        </p:spPr>
      </p:sp>
      <p:sp>
        <p:nvSpPr>
          <p:cNvPr id="103428" name="Rectangle 3">
            <a:extLst>
              <a:ext uri="{FF2B5EF4-FFF2-40B4-BE49-F238E27FC236}">
                <a16:creationId xmlns:a16="http://schemas.microsoft.com/office/drawing/2014/main" id="{8BB5F4A3-96F1-305F-58E1-0C8F1E8FE05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a:extLst>
              <a:ext uri="{FF2B5EF4-FFF2-40B4-BE49-F238E27FC236}">
                <a16:creationId xmlns:a16="http://schemas.microsoft.com/office/drawing/2014/main" id="{52D77442-8D10-55C2-7D32-8F1D40C8828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C020254-BA53-4479-BB86-935F8465921E}" type="slidenum">
              <a:rPr kumimoji="0" lang="ar-SA"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12643" name="Rectangle 2">
            <a:extLst>
              <a:ext uri="{FF2B5EF4-FFF2-40B4-BE49-F238E27FC236}">
                <a16:creationId xmlns:a16="http://schemas.microsoft.com/office/drawing/2014/main" id="{11C4ED1A-8449-62ED-507B-3BB129F5A75E}"/>
              </a:ext>
            </a:extLst>
          </p:cNvPr>
          <p:cNvSpPr>
            <a:spLocks noGrp="1" noRot="1" noChangeAspect="1" noChangeArrowheads="1" noTextEdit="1"/>
          </p:cNvSpPr>
          <p:nvPr>
            <p:ph type="sldImg"/>
          </p:nvPr>
        </p:nvSpPr>
        <p:spPr>
          <a:ln/>
        </p:spPr>
      </p:sp>
      <p:sp>
        <p:nvSpPr>
          <p:cNvPr id="112644" name="Rectangle 3">
            <a:extLst>
              <a:ext uri="{FF2B5EF4-FFF2-40B4-BE49-F238E27FC236}">
                <a16:creationId xmlns:a16="http://schemas.microsoft.com/office/drawing/2014/main" id="{0DC1BF8A-0E24-3C31-AA98-2F2AAA673C1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a:extLst>
              <a:ext uri="{FF2B5EF4-FFF2-40B4-BE49-F238E27FC236}">
                <a16:creationId xmlns:a16="http://schemas.microsoft.com/office/drawing/2014/main" id="{2FAA3FE1-1BDC-52F9-6FF8-BA0B7657FF2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F21EB47-1776-48DE-9EB8-2738E830672C}" type="slidenum">
              <a:rPr kumimoji="0" lang="ar-SA"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13667" name="Rectangle 2">
            <a:extLst>
              <a:ext uri="{FF2B5EF4-FFF2-40B4-BE49-F238E27FC236}">
                <a16:creationId xmlns:a16="http://schemas.microsoft.com/office/drawing/2014/main" id="{2DB1F987-1C07-C177-5FDE-E30BCCD185F1}"/>
              </a:ext>
            </a:extLst>
          </p:cNvPr>
          <p:cNvSpPr>
            <a:spLocks noGrp="1" noRot="1" noChangeAspect="1" noChangeArrowheads="1" noTextEdit="1"/>
          </p:cNvSpPr>
          <p:nvPr>
            <p:ph type="sldImg"/>
          </p:nvPr>
        </p:nvSpPr>
        <p:spPr>
          <a:ln/>
        </p:spPr>
      </p:sp>
      <p:sp>
        <p:nvSpPr>
          <p:cNvPr id="113668" name="Rectangle 3">
            <a:extLst>
              <a:ext uri="{FF2B5EF4-FFF2-40B4-BE49-F238E27FC236}">
                <a16:creationId xmlns:a16="http://schemas.microsoft.com/office/drawing/2014/main" id="{AD1A4AB2-074A-0A1E-696F-51BDFF17282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a:extLst>
              <a:ext uri="{FF2B5EF4-FFF2-40B4-BE49-F238E27FC236}">
                <a16:creationId xmlns:a16="http://schemas.microsoft.com/office/drawing/2014/main" id="{4F93E34A-F95A-1B9A-E9BB-D7BBAA2B824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302363B-3878-426B-9D77-DD0F302CFA5E}" type="slidenum">
              <a:rPr kumimoji="0" lang="ar-SA"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14691" name="Rectangle 2">
            <a:extLst>
              <a:ext uri="{FF2B5EF4-FFF2-40B4-BE49-F238E27FC236}">
                <a16:creationId xmlns:a16="http://schemas.microsoft.com/office/drawing/2014/main" id="{2DBE272C-80BB-6429-D593-75E18915CCC5}"/>
              </a:ext>
            </a:extLst>
          </p:cNvPr>
          <p:cNvSpPr>
            <a:spLocks noGrp="1" noRot="1" noChangeAspect="1" noChangeArrowheads="1" noTextEdit="1"/>
          </p:cNvSpPr>
          <p:nvPr>
            <p:ph type="sldImg"/>
          </p:nvPr>
        </p:nvSpPr>
        <p:spPr>
          <a:ln/>
        </p:spPr>
      </p:sp>
      <p:sp>
        <p:nvSpPr>
          <p:cNvPr id="114692" name="Rectangle 3">
            <a:extLst>
              <a:ext uri="{FF2B5EF4-FFF2-40B4-BE49-F238E27FC236}">
                <a16:creationId xmlns:a16="http://schemas.microsoft.com/office/drawing/2014/main" id="{E30A2102-F1C6-7BD0-EEE4-D1A74B1EABF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a:extLst>
              <a:ext uri="{FF2B5EF4-FFF2-40B4-BE49-F238E27FC236}">
                <a16:creationId xmlns:a16="http://schemas.microsoft.com/office/drawing/2014/main" id="{6E7723E5-2FD4-08C6-BDD9-A6F0744AE8C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3F1DBA4-2559-4C97-99DC-230CE24436A9}" type="slidenum">
              <a:rPr kumimoji="0" lang="ar-SA"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15715" name="Rectangle 2">
            <a:extLst>
              <a:ext uri="{FF2B5EF4-FFF2-40B4-BE49-F238E27FC236}">
                <a16:creationId xmlns:a16="http://schemas.microsoft.com/office/drawing/2014/main" id="{409FAEF5-E313-792A-E7EC-11BB8C9E915D}"/>
              </a:ext>
            </a:extLst>
          </p:cNvPr>
          <p:cNvSpPr>
            <a:spLocks noGrp="1" noRot="1" noChangeAspect="1" noChangeArrowheads="1" noTextEdit="1"/>
          </p:cNvSpPr>
          <p:nvPr>
            <p:ph type="sldImg"/>
          </p:nvPr>
        </p:nvSpPr>
        <p:spPr>
          <a:ln/>
        </p:spPr>
      </p:sp>
      <p:sp>
        <p:nvSpPr>
          <p:cNvPr id="115716" name="Rectangle 3">
            <a:extLst>
              <a:ext uri="{FF2B5EF4-FFF2-40B4-BE49-F238E27FC236}">
                <a16:creationId xmlns:a16="http://schemas.microsoft.com/office/drawing/2014/main" id="{180DE23A-AC18-5DEC-2975-74BBD30F708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a:extLst>
              <a:ext uri="{FF2B5EF4-FFF2-40B4-BE49-F238E27FC236}">
                <a16:creationId xmlns:a16="http://schemas.microsoft.com/office/drawing/2014/main" id="{2C3339CE-537E-E469-1D62-2A2DC43FB75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6405172-BA82-4B23-8B9B-CFA0A65B81C7}" type="slidenum">
              <a:rPr kumimoji="0" lang="ar-SA"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16739" name="Rectangle 2">
            <a:extLst>
              <a:ext uri="{FF2B5EF4-FFF2-40B4-BE49-F238E27FC236}">
                <a16:creationId xmlns:a16="http://schemas.microsoft.com/office/drawing/2014/main" id="{C8B96B35-AA59-65FF-2C88-4DF7B6A2FDB5}"/>
              </a:ext>
            </a:extLst>
          </p:cNvPr>
          <p:cNvSpPr>
            <a:spLocks noGrp="1" noRot="1" noChangeAspect="1" noChangeArrowheads="1" noTextEdit="1"/>
          </p:cNvSpPr>
          <p:nvPr>
            <p:ph type="sldImg"/>
          </p:nvPr>
        </p:nvSpPr>
        <p:spPr>
          <a:ln/>
        </p:spPr>
      </p:sp>
      <p:sp>
        <p:nvSpPr>
          <p:cNvPr id="116740" name="Rectangle 3">
            <a:extLst>
              <a:ext uri="{FF2B5EF4-FFF2-40B4-BE49-F238E27FC236}">
                <a16:creationId xmlns:a16="http://schemas.microsoft.com/office/drawing/2014/main" id="{B98F2295-D1F4-7DCD-15AE-340156CA8A9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a:extLst>
              <a:ext uri="{FF2B5EF4-FFF2-40B4-BE49-F238E27FC236}">
                <a16:creationId xmlns:a16="http://schemas.microsoft.com/office/drawing/2014/main" id="{C3A0C1C1-8BC8-774D-56A0-77C9541647B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08A12A7-5FE8-4E1C-9AE8-2580EF60693C}" type="slidenum">
              <a:rPr kumimoji="0" lang="ar-SA"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17763" name="Rectangle 2">
            <a:extLst>
              <a:ext uri="{FF2B5EF4-FFF2-40B4-BE49-F238E27FC236}">
                <a16:creationId xmlns:a16="http://schemas.microsoft.com/office/drawing/2014/main" id="{0750459C-C081-8499-C208-E2940B086B1F}"/>
              </a:ext>
            </a:extLst>
          </p:cNvPr>
          <p:cNvSpPr>
            <a:spLocks noGrp="1" noRot="1" noChangeAspect="1" noChangeArrowheads="1" noTextEdit="1"/>
          </p:cNvSpPr>
          <p:nvPr>
            <p:ph type="sldImg"/>
          </p:nvPr>
        </p:nvSpPr>
        <p:spPr>
          <a:ln/>
        </p:spPr>
      </p:sp>
      <p:sp>
        <p:nvSpPr>
          <p:cNvPr id="117764" name="Rectangle 3">
            <a:extLst>
              <a:ext uri="{FF2B5EF4-FFF2-40B4-BE49-F238E27FC236}">
                <a16:creationId xmlns:a16="http://schemas.microsoft.com/office/drawing/2014/main" id="{44884F77-9D35-EEEF-F56B-0B6AF9F0939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a:extLst>
              <a:ext uri="{FF2B5EF4-FFF2-40B4-BE49-F238E27FC236}">
                <a16:creationId xmlns:a16="http://schemas.microsoft.com/office/drawing/2014/main" id="{EFF60D25-29E8-6367-34AF-E28C7C53901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5CA138E-D92C-4923-999C-048B665B1FF0}" type="slidenum">
              <a:rPr kumimoji="0" lang="ar-SA"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18787" name="Rectangle 2">
            <a:extLst>
              <a:ext uri="{FF2B5EF4-FFF2-40B4-BE49-F238E27FC236}">
                <a16:creationId xmlns:a16="http://schemas.microsoft.com/office/drawing/2014/main" id="{BB0D8E85-41D3-5C94-250C-071C33FBF0C3}"/>
              </a:ext>
            </a:extLst>
          </p:cNvPr>
          <p:cNvSpPr>
            <a:spLocks noGrp="1" noRot="1" noChangeAspect="1" noChangeArrowheads="1" noTextEdit="1"/>
          </p:cNvSpPr>
          <p:nvPr>
            <p:ph type="sldImg"/>
          </p:nvPr>
        </p:nvSpPr>
        <p:spPr>
          <a:ln/>
        </p:spPr>
      </p:sp>
      <p:sp>
        <p:nvSpPr>
          <p:cNvPr id="118788" name="Rectangle 3">
            <a:extLst>
              <a:ext uri="{FF2B5EF4-FFF2-40B4-BE49-F238E27FC236}">
                <a16:creationId xmlns:a16="http://schemas.microsoft.com/office/drawing/2014/main" id="{C6909811-D84F-C2FE-E43E-0D431E0392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a:extLst>
              <a:ext uri="{FF2B5EF4-FFF2-40B4-BE49-F238E27FC236}">
                <a16:creationId xmlns:a16="http://schemas.microsoft.com/office/drawing/2014/main" id="{CCC3AA51-54B2-25BC-29BD-EB38464E94D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3A5EDA7-F47E-4FD0-89F8-08EEBC90FE49}" type="slidenum">
              <a:rPr kumimoji="0" lang="ar-SA"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19811" name="Rectangle 2">
            <a:extLst>
              <a:ext uri="{FF2B5EF4-FFF2-40B4-BE49-F238E27FC236}">
                <a16:creationId xmlns:a16="http://schemas.microsoft.com/office/drawing/2014/main" id="{9CFAE2BC-4A2D-4BD2-E514-0D5216CAE7EF}"/>
              </a:ext>
            </a:extLst>
          </p:cNvPr>
          <p:cNvSpPr>
            <a:spLocks noGrp="1" noRot="1" noChangeAspect="1" noChangeArrowheads="1" noTextEdit="1"/>
          </p:cNvSpPr>
          <p:nvPr>
            <p:ph type="sldImg"/>
          </p:nvPr>
        </p:nvSpPr>
        <p:spPr>
          <a:ln/>
        </p:spPr>
      </p:sp>
      <p:sp>
        <p:nvSpPr>
          <p:cNvPr id="119812" name="Rectangle 3">
            <a:extLst>
              <a:ext uri="{FF2B5EF4-FFF2-40B4-BE49-F238E27FC236}">
                <a16:creationId xmlns:a16="http://schemas.microsoft.com/office/drawing/2014/main" id="{C0113476-EA74-08CA-C5A5-FE8E6B5DD8A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a:extLst>
              <a:ext uri="{FF2B5EF4-FFF2-40B4-BE49-F238E27FC236}">
                <a16:creationId xmlns:a16="http://schemas.microsoft.com/office/drawing/2014/main" id="{C8606573-1755-1859-181E-BCF09025FCF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DE9C9ED-3DCE-44FA-AF6D-CB0566555D3E}" type="slidenum">
              <a:rPr kumimoji="0" lang="ar-SA"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20835" name="Rectangle 2">
            <a:extLst>
              <a:ext uri="{FF2B5EF4-FFF2-40B4-BE49-F238E27FC236}">
                <a16:creationId xmlns:a16="http://schemas.microsoft.com/office/drawing/2014/main" id="{12055F94-3D36-47AA-B079-E9A44B72A018}"/>
              </a:ext>
            </a:extLst>
          </p:cNvPr>
          <p:cNvSpPr>
            <a:spLocks noGrp="1" noRot="1" noChangeAspect="1" noChangeArrowheads="1" noTextEdit="1"/>
          </p:cNvSpPr>
          <p:nvPr>
            <p:ph type="sldImg"/>
          </p:nvPr>
        </p:nvSpPr>
        <p:spPr>
          <a:ln/>
        </p:spPr>
      </p:sp>
      <p:sp>
        <p:nvSpPr>
          <p:cNvPr id="120836" name="Rectangle 3">
            <a:extLst>
              <a:ext uri="{FF2B5EF4-FFF2-40B4-BE49-F238E27FC236}">
                <a16:creationId xmlns:a16="http://schemas.microsoft.com/office/drawing/2014/main" id="{A42CCBF7-66B6-5B47-0A2A-6D667D8D909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a:extLst>
              <a:ext uri="{FF2B5EF4-FFF2-40B4-BE49-F238E27FC236}">
                <a16:creationId xmlns:a16="http://schemas.microsoft.com/office/drawing/2014/main" id="{A6977B6A-4E7C-B5F6-6B59-3BA478146B5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1EE2C23-5D9A-48C6-B2F4-48D6AA496F59}" type="slidenum">
              <a:rPr kumimoji="0" lang="ar-SA"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21859" name="Rectangle 2">
            <a:extLst>
              <a:ext uri="{FF2B5EF4-FFF2-40B4-BE49-F238E27FC236}">
                <a16:creationId xmlns:a16="http://schemas.microsoft.com/office/drawing/2014/main" id="{8C9942FB-1DE5-650C-731B-24D26318A2E3}"/>
              </a:ext>
            </a:extLst>
          </p:cNvPr>
          <p:cNvSpPr>
            <a:spLocks noGrp="1" noRot="1" noChangeAspect="1" noChangeArrowheads="1" noTextEdit="1"/>
          </p:cNvSpPr>
          <p:nvPr>
            <p:ph type="sldImg"/>
          </p:nvPr>
        </p:nvSpPr>
        <p:spPr>
          <a:ln/>
        </p:spPr>
      </p:sp>
      <p:sp>
        <p:nvSpPr>
          <p:cNvPr id="121860" name="Rectangle 3">
            <a:extLst>
              <a:ext uri="{FF2B5EF4-FFF2-40B4-BE49-F238E27FC236}">
                <a16:creationId xmlns:a16="http://schemas.microsoft.com/office/drawing/2014/main" id="{A9DAA0E3-22E8-9276-656F-DF91F0A5528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a:extLst>
              <a:ext uri="{FF2B5EF4-FFF2-40B4-BE49-F238E27FC236}">
                <a16:creationId xmlns:a16="http://schemas.microsoft.com/office/drawing/2014/main" id="{3BB4E82C-BE28-1B56-48B8-A47CF2DAD9A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C340051-47A2-4376-8236-424035FA89AD}" type="slidenum">
              <a:rPr kumimoji="0" lang="ar-SA"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4451" name="Rectangle 2">
            <a:extLst>
              <a:ext uri="{FF2B5EF4-FFF2-40B4-BE49-F238E27FC236}">
                <a16:creationId xmlns:a16="http://schemas.microsoft.com/office/drawing/2014/main" id="{5481915B-6EB0-0531-7AFE-4A8638E71AD3}"/>
              </a:ext>
            </a:extLst>
          </p:cNvPr>
          <p:cNvSpPr>
            <a:spLocks noGrp="1" noRot="1" noChangeAspect="1" noChangeArrowheads="1" noTextEdit="1"/>
          </p:cNvSpPr>
          <p:nvPr>
            <p:ph type="sldImg"/>
          </p:nvPr>
        </p:nvSpPr>
        <p:spPr>
          <a:ln/>
        </p:spPr>
      </p:sp>
      <p:sp>
        <p:nvSpPr>
          <p:cNvPr id="104452" name="Rectangle 3">
            <a:extLst>
              <a:ext uri="{FF2B5EF4-FFF2-40B4-BE49-F238E27FC236}">
                <a16:creationId xmlns:a16="http://schemas.microsoft.com/office/drawing/2014/main" id="{3ED51FD6-1024-EA92-603D-4F0771A396E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a:extLst>
              <a:ext uri="{FF2B5EF4-FFF2-40B4-BE49-F238E27FC236}">
                <a16:creationId xmlns:a16="http://schemas.microsoft.com/office/drawing/2014/main" id="{F4751117-073D-0080-60BA-E3C621C95D9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3648F3F-B746-4FC0-8CE6-98A4623F2E6F}" type="slidenum">
              <a:rPr kumimoji="0" lang="ar-SA"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22883" name="Rectangle 2">
            <a:extLst>
              <a:ext uri="{FF2B5EF4-FFF2-40B4-BE49-F238E27FC236}">
                <a16:creationId xmlns:a16="http://schemas.microsoft.com/office/drawing/2014/main" id="{C4524B30-3653-8972-DCCA-1C5F3FE85908}"/>
              </a:ext>
            </a:extLst>
          </p:cNvPr>
          <p:cNvSpPr>
            <a:spLocks noGrp="1" noRot="1" noChangeAspect="1" noChangeArrowheads="1" noTextEdit="1"/>
          </p:cNvSpPr>
          <p:nvPr>
            <p:ph type="sldImg"/>
          </p:nvPr>
        </p:nvSpPr>
        <p:spPr>
          <a:ln/>
        </p:spPr>
      </p:sp>
      <p:sp>
        <p:nvSpPr>
          <p:cNvPr id="122884" name="Rectangle 3">
            <a:extLst>
              <a:ext uri="{FF2B5EF4-FFF2-40B4-BE49-F238E27FC236}">
                <a16:creationId xmlns:a16="http://schemas.microsoft.com/office/drawing/2014/main" id="{233F8F36-5478-048C-B60C-2E01BDF85FD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a:extLst>
              <a:ext uri="{FF2B5EF4-FFF2-40B4-BE49-F238E27FC236}">
                <a16:creationId xmlns:a16="http://schemas.microsoft.com/office/drawing/2014/main" id="{6C186CBB-A037-8783-941D-D3B4E95716D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91F2AB4-F7FA-488C-AD59-68B67EDCCB58}" type="slidenum">
              <a:rPr kumimoji="0" lang="ar-SA"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23907" name="Rectangle 2">
            <a:extLst>
              <a:ext uri="{FF2B5EF4-FFF2-40B4-BE49-F238E27FC236}">
                <a16:creationId xmlns:a16="http://schemas.microsoft.com/office/drawing/2014/main" id="{DC9FED6B-4E8E-F0B3-9D7B-D820D6190C13}"/>
              </a:ext>
            </a:extLst>
          </p:cNvPr>
          <p:cNvSpPr>
            <a:spLocks noGrp="1" noRot="1" noChangeAspect="1" noChangeArrowheads="1" noTextEdit="1"/>
          </p:cNvSpPr>
          <p:nvPr>
            <p:ph type="sldImg"/>
          </p:nvPr>
        </p:nvSpPr>
        <p:spPr>
          <a:ln/>
        </p:spPr>
      </p:sp>
      <p:sp>
        <p:nvSpPr>
          <p:cNvPr id="123908" name="Rectangle 3">
            <a:extLst>
              <a:ext uri="{FF2B5EF4-FFF2-40B4-BE49-F238E27FC236}">
                <a16:creationId xmlns:a16="http://schemas.microsoft.com/office/drawing/2014/main" id="{E180F54D-0CCF-57FD-691B-828AE00F013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7">
            <a:extLst>
              <a:ext uri="{FF2B5EF4-FFF2-40B4-BE49-F238E27FC236}">
                <a16:creationId xmlns:a16="http://schemas.microsoft.com/office/drawing/2014/main" id="{55B1B79F-314D-A9AD-28E1-CE11C967740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B7AB013-0DC4-448E-A853-D5CD3DC55B5C}" type="slidenum">
              <a:rPr kumimoji="0" lang="ar-SA"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26</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48483" name="Rectangle 2">
            <a:extLst>
              <a:ext uri="{FF2B5EF4-FFF2-40B4-BE49-F238E27FC236}">
                <a16:creationId xmlns:a16="http://schemas.microsoft.com/office/drawing/2014/main" id="{00E5725D-5AE9-4D2B-BA2D-6C2A04CAEB8F}"/>
              </a:ext>
            </a:extLst>
          </p:cNvPr>
          <p:cNvSpPr>
            <a:spLocks noGrp="1" noRot="1" noChangeAspect="1" noChangeArrowheads="1" noTextEdit="1"/>
          </p:cNvSpPr>
          <p:nvPr>
            <p:ph type="sldImg"/>
          </p:nvPr>
        </p:nvSpPr>
        <p:spPr>
          <a:ln/>
        </p:spPr>
      </p:sp>
      <p:sp>
        <p:nvSpPr>
          <p:cNvPr id="148484" name="Rectangle 3">
            <a:extLst>
              <a:ext uri="{FF2B5EF4-FFF2-40B4-BE49-F238E27FC236}">
                <a16:creationId xmlns:a16="http://schemas.microsoft.com/office/drawing/2014/main" id="{1290CB6C-2989-256A-70B0-C1152FC9B52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a:extLst>
              <a:ext uri="{FF2B5EF4-FFF2-40B4-BE49-F238E27FC236}">
                <a16:creationId xmlns:a16="http://schemas.microsoft.com/office/drawing/2014/main" id="{5230CCF3-5773-FAD6-F192-A7F1701E444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B25E970-3872-4237-B621-C4A564E4FBF8}" type="slidenum">
              <a:rPr lang="ar-SA" altLang="en-US">
                <a:latin typeface="Arial" panose="020B0604020202020204" pitchFamily="34" charset="0"/>
              </a:rPr>
              <a:pPr/>
              <a:t>28</a:t>
            </a:fld>
            <a:endParaRPr lang="en-US" altLang="en-US">
              <a:latin typeface="Arial" panose="020B0604020202020204" pitchFamily="34" charset="0"/>
            </a:endParaRPr>
          </a:p>
        </p:txBody>
      </p:sp>
      <p:sp>
        <p:nvSpPr>
          <p:cNvPr id="149507" name="Rectangle 2">
            <a:extLst>
              <a:ext uri="{FF2B5EF4-FFF2-40B4-BE49-F238E27FC236}">
                <a16:creationId xmlns:a16="http://schemas.microsoft.com/office/drawing/2014/main" id="{3FBD5BE0-02B3-E65A-B9EF-01F36645CB9E}"/>
              </a:ext>
            </a:extLst>
          </p:cNvPr>
          <p:cNvSpPr>
            <a:spLocks noGrp="1" noRot="1" noChangeAspect="1" noChangeArrowheads="1" noTextEdit="1"/>
          </p:cNvSpPr>
          <p:nvPr>
            <p:ph type="sldImg"/>
          </p:nvPr>
        </p:nvSpPr>
        <p:spPr>
          <a:ln/>
        </p:spPr>
      </p:sp>
      <p:sp>
        <p:nvSpPr>
          <p:cNvPr id="149508" name="Rectangle 3">
            <a:extLst>
              <a:ext uri="{FF2B5EF4-FFF2-40B4-BE49-F238E27FC236}">
                <a16:creationId xmlns:a16="http://schemas.microsoft.com/office/drawing/2014/main" id="{3B3BFD14-765F-4CB0-9E1F-0CFCFA3272F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a:extLst>
              <a:ext uri="{FF2B5EF4-FFF2-40B4-BE49-F238E27FC236}">
                <a16:creationId xmlns:a16="http://schemas.microsoft.com/office/drawing/2014/main" id="{A40A66FF-766B-D01F-D56E-BA2095ABB59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10A747CD-EA09-4D62-9623-F56EB5ADCC62}" type="slidenum">
              <a:rPr lang="ar-SA" altLang="en-US">
                <a:latin typeface="Arial" panose="020B0604020202020204" pitchFamily="34" charset="0"/>
              </a:rPr>
              <a:pPr/>
              <a:t>29</a:t>
            </a:fld>
            <a:endParaRPr lang="en-US" altLang="en-US">
              <a:latin typeface="Arial" panose="020B0604020202020204" pitchFamily="34" charset="0"/>
            </a:endParaRPr>
          </a:p>
        </p:txBody>
      </p:sp>
      <p:sp>
        <p:nvSpPr>
          <p:cNvPr id="150531" name="Rectangle 2">
            <a:extLst>
              <a:ext uri="{FF2B5EF4-FFF2-40B4-BE49-F238E27FC236}">
                <a16:creationId xmlns:a16="http://schemas.microsoft.com/office/drawing/2014/main" id="{9455A788-5B76-3461-65FC-8EAEB5818D76}"/>
              </a:ext>
            </a:extLst>
          </p:cNvPr>
          <p:cNvSpPr>
            <a:spLocks noGrp="1" noRot="1" noChangeAspect="1" noChangeArrowheads="1" noTextEdit="1"/>
          </p:cNvSpPr>
          <p:nvPr>
            <p:ph type="sldImg"/>
          </p:nvPr>
        </p:nvSpPr>
        <p:spPr>
          <a:ln/>
        </p:spPr>
      </p:sp>
      <p:sp>
        <p:nvSpPr>
          <p:cNvPr id="150532" name="Rectangle 3">
            <a:extLst>
              <a:ext uri="{FF2B5EF4-FFF2-40B4-BE49-F238E27FC236}">
                <a16:creationId xmlns:a16="http://schemas.microsoft.com/office/drawing/2014/main" id="{E1212288-4709-3FD7-DF6A-63449D4A265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a:extLst>
              <a:ext uri="{FF2B5EF4-FFF2-40B4-BE49-F238E27FC236}">
                <a16:creationId xmlns:a16="http://schemas.microsoft.com/office/drawing/2014/main" id="{85096D4B-C151-8771-0DFD-F4C5EB46FBB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5F42B8B-C236-43A2-B8F1-09F57A992963}" type="slidenum">
              <a:rPr kumimoji="0" lang="ar-SA"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5475" name="Rectangle 2">
            <a:extLst>
              <a:ext uri="{FF2B5EF4-FFF2-40B4-BE49-F238E27FC236}">
                <a16:creationId xmlns:a16="http://schemas.microsoft.com/office/drawing/2014/main" id="{899FCD40-20FC-63EA-3EF5-239D0A735632}"/>
              </a:ext>
            </a:extLst>
          </p:cNvPr>
          <p:cNvSpPr>
            <a:spLocks noGrp="1" noRot="1" noChangeAspect="1" noChangeArrowheads="1" noTextEdit="1"/>
          </p:cNvSpPr>
          <p:nvPr>
            <p:ph type="sldImg"/>
          </p:nvPr>
        </p:nvSpPr>
        <p:spPr>
          <a:ln/>
        </p:spPr>
      </p:sp>
      <p:sp>
        <p:nvSpPr>
          <p:cNvPr id="105476" name="Rectangle 3">
            <a:extLst>
              <a:ext uri="{FF2B5EF4-FFF2-40B4-BE49-F238E27FC236}">
                <a16:creationId xmlns:a16="http://schemas.microsoft.com/office/drawing/2014/main" id="{9B19F0E4-26B0-BC9C-804B-EB0DEC692B4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a:extLst>
              <a:ext uri="{FF2B5EF4-FFF2-40B4-BE49-F238E27FC236}">
                <a16:creationId xmlns:a16="http://schemas.microsoft.com/office/drawing/2014/main" id="{E27FB702-AD7D-0167-0401-E2712814C1A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A6381AA-8545-43AF-83CD-8A4B8283CACC}" type="slidenum">
              <a:rPr kumimoji="0" lang="ar-SA"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6499" name="Rectangle 2">
            <a:extLst>
              <a:ext uri="{FF2B5EF4-FFF2-40B4-BE49-F238E27FC236}">
                <a16:creationId xmlns:a16="http://schemas.microsoft.com/office/drawing/2014/main" id="{F02921AC-5E38-A9AA-42DF-98FCE4E7B06B}"/>
              </a:ext>
            </a:extLst>
          </p:cNvPr>
          <p:cNvSpPr>
            <a:spLocks noGrp="1" noRot="1" noChangeAspect="1" noChangeArrowheads="1" noTextEdit="1"/>
          </p:cNvSpPr>
          <p:nvPr>
            <p:ph type="sldImg"/>
          </p:nvPr>
        </p:nvSpPr>
        <p:spPr>
          <a:ln/>
        </p:spPr>
      </p:sp>
      <p:sp>
        <p:nvSpPr>
          <p:cNvPr id="106500" name="Rectangle 3">
            <a:extLst>
              <a:ext uri="{FF2B5EF4-FFF2-40B4-BE49-F238E27FC236}">
                <a16:creationId xmlns:a16="http://schemas.microsoft.com/office/drawing/2014/main" id="{B22AD240-C725-27DB-7847-7CEDD315829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a:extLst>
              <a:ext uri="{FF2B5EF4-FFF2-40B4-BE49-F238E27FC236}">
                <a16:creationId xmlns:a16="http://schemas.microsoft.com/office/drawing/2014/main" id="{D6B149FA-9CE1-EEDD-910C-B1EE98E4016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030427D-E339-49F3-949B-8B17CFFEA0B1}" type="slidenum">
              <a:rPr kumimoji="0" lang="ar-SA"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7523" name="Rectangle 2">
            <a:extLst>
              <a:ext uri="{FF2B5EF4-FFF2-40B4-BE49-F238E27FC236}">
                <a16:creationId xmlns:a16="http://schemas.microsoft.com/office/drawing/2014/main" id="{E71114D5-1621-DC62-227D-C2F3B5BEB2AB}"/>
              </a:ext>
            </a:extLst>
          </p:cNvPr>
          <p:cNvSpPr>
            <a:spLocks noGrp="1" noRot="1" noChangeAspect="1" noChangeArrowheads="1" noTextEdit="1"/>
          </p:cNvSpPr>
          <p:nvPr>
            <p:ph type="sldImg"/>
          </p:nvPr>
        </p:nvSpPr>
        <p:spPr>
          <a:ln/>
        </p:spPr>
      </p:sp>
      <p:sp>
        <p:nvSpPr>
          <p:cNvPr id="107524" name="Rectangle 3">
            <a:extLst>
              <a:ext uri="{FF2B5EF4-FFF2-40B4-BE49-F238E27FC236}">
                <a16:creationId xmlns:a16="http://schemas.microsoft.com/office/drawing/2014/main" id="{CF26360C-8B65-E449-86DB-94D3C3143C0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a:extLst>
              <a:ext uri="{FF2B5EF4-FFF2-40B4-BE49-F238E27FC236}">
                <a16:creationId xmlns:a16="http://schemas.microsoft.com/office/drawing/2014/main" id="{BC6871AB-434D-1BAF-AFB7-C85E17B1D44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E4EADC5-CA2F-4BE8-883F-90ACC0C700AD}" type="slidenum">
              <a:rPr kumimoji="0" lang="ar-SA"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8547" name="Rectangle 2">
            <a:extLst>
              <a:ext uri="{FF2B5EF4-FFF2-40B4-BE49-F238E27FC236}">
                <a16:creationId xmlns:a16="http://schemas.microsoft.com/office/drawing/2014/main" id="{7034264C-92AE-3E84-E6DB-FFC804421934}"/>
              </a:ext>
            </a:extLst>
          </p:cNvPr>
          <p:cNvSpPr>
            <a:spLocks noGrp="1" noRot="1" noChangeAspect="1" noChangeArrowheads="1" noTextEdit="1"/>
          </p:cNvSpPr>
          <p:nvPr>
            <p:ph type="sldImg"/>
          </p:nvPr>
        </p:nvSpPr>
        <p:spPr>
          <a:ln/>
        </p:spPr>
      </p:sp>
      <p:sp>
        <p:nvSpPr>
          <p:cNvPr id="108548" name="Rectangle 3">
            <a:extLst>
              <a:ext uri="{FF2B5EF4-FFF2-40B4-BE49-F238E27FC236}">
                <a16:creationId xmlns:a16="http://schemas.microsoft.com/office/drawing/2014/main" id="{9CB4CCE2-16CF-9762-C211-12985B2804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a:extLst>
              <a:ext uri="{FF2B5EF4-FFF2-40B4-BE49-F238E27FC236}">
                <a16:creationId xmlns:a16="http://schemas.microsoft.com/office/drawing/2014/main" id="{8FEC5DAC-406D-BB3C-5081-80BD45B5EFA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878883A-11DF-4C04-9DF2-52C9ECB673BF}" type="slidenum">
              <a:rPr kumimoji="0" lang="ar-SA"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9571" name="Rectangle 2">
            <a:extLst>
              <a:ext uri="{FF2B5EF4-FFF2-40B4-BE49-F238E27FC236}">
                <a16:creationId xmlns:a16="http://schemas.microsoft.com/office/drawing/2014/main" id="{4D8B941A-2B29-93EA-FE4C-67E8397392CF}"/>
              </a:ext>
            </a:extLst>
          </p:cNvPr>
          <p:cNvSpPr>
            <a:spLocks noGrp="1" noRot="1" noChangeAspect="1" noChangeArrowheads="1" noTextEdit="1"/>
          </p:cNvSpPr>
          <p:nvPr>
            <p:ph type="sldImg"/>
          </p:nvPr>
        </p:nvSpPr>
        <p:spPr>
          <a:ln/>
        </p:spPr>
      </p:sp>
      <p:sp>
        <p:nvSpPr>
          <p:cNvPr id="109572" name="Rectangle 3">
            <a:extLst>
              <a:ext uri="{FF2B5EF4-FFF2-40B4-BE49-F238E27FC236}">
                <a16:creationId xmlns:a16="http://schemas.microsoft.com/office/drawing/2014/main" id="{7D6AAFBB-74A8-CF60-D692-A60E8A07B19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a:extLst>
              <a:ext uri="{FF2B5EF4-FFF2-40B4-BE49-F238E27FC236}">
                <a16:creationId xmlns:a16="http://schemas.microsoft.com/office/drawing/2014/main" id="{61D489B5-5AF5-1C2E-1799-5C296855856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892E310-BBFB-4C48-9B6F-90A67ED77D2C}" type="slidenum">
              <a:rPr kumimoji="0" lang="ar-SA"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10595" name="Rectangle 2">
            <a:extLst>
              <a:ext uri="{FF2B5EF4-FFF2-40B4-BE49-F238E27FC236}">
                <a16:creationId xmlns:a16="http://schemas.microsoft.com/office/drawing/2014/main" id="{3B2298A7-A886-1390-4E43-916C7A91C2DD}"/>
              </a:ext>
            </a:extLst>
          </p:cNvPr>
          <p:cNvSpPr>
            <a:spLocks noGrp="1" noRot="1" noChangeAspect="1" noChangeArrowheads="1" noTextEdit="1"/>
          </p:cNvSpPr>
          <p:nvPr>
            <p:ph type="sldImg"/>
          </p:nvPr>
        </p:nvSpPr>
        <p:spPr>
          <a:ln/>
        </p:spPr>
      </p:sp>
      <p:sp>
        <p:nvSpPr>
          <p:cNvPr id="110596" name="Rectangle 3">
            <a:extLst>
              <a:ext uri="{FF2B5EF4-FFF2-40B4-BE49-F238E27FC236}">
                <a16:creationId xmlns:a16="http://schemas.microsoft.com/office/drawing/2014/main" id="{5CE4924B-A9FC-7FC9-DCCD-3B39C323F0E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a:extLst>
              <a:ext uri="{FF2B5EF4-FFF2-40B4-BE49-F238E27FC236}">
                <a16:creationId xmlns:a16="http://schemas.microsoft.com/office/drawing/2014/main" id="{55021029-C22E-B5D0-775D-BA00CE2CC73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A3A9CF3-8CF7-4A94-94C0-015156840A48}" type="slidenum">
              <a:rPr kumimoji="0" lang="ar-SA"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11619" name="Rectangle 2">
            <a:extLst>
              <a:ext uri="{FF2B5EF4-FFF2-40B4-BE49-F238E27FC236}">
                <a16:creationId xmlns:a16="http://schemas.microsoft.com/office/drawing/2014/main" id="{95CE624E-D7C5-58AA-4DD8-7418570963EE}"/>
              </a:ext>
            </a:extLst>
          </p:cNvPr>
          <p:cNvSpPr>
            <a:spLocks noGrp="1" noRot="1" noChangeAspect="1" noChangeArrowheads="1" noTextEdit="1"/>
          </p:cNvSpPr>
          <p:nvPr>
            <p:ph type="sldImg"/>
          </p:nvPr>
        </p:nvSpPr>
        <p:spPr>
          <a:ln/>
        </p:spPr>
      </p:sp>
      <p:sp>
        <p:nvSpPr>
          <p:cNvPr id="111620" name="Rectangle 3">
            <a:extLst>
              <a:ext uri="{FF2B5EF4-FFF2-40B4-BE49-F238E27FC236}">
                <a16:creationId xmlns:a16="http://schemas.microsoft.com/office/drawing/2014/main" id="{BCE91317-0ADB-9172-26C2-A1294F08BF7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7">
            <a:extLst>
              <a:ext uri="{FF2B5EF4-FFF2-40B4-BE49-F238E27FC236}">
                <a16:creationId xmlns:a16="http://schemas.microsoft.com/office/drawing/2014/main" id="{7C515D18-98E5-D484-C050-92AD1E89631A}"/>
              </a:ext>
            </a:extLst>
          </p:cNvPr>
          <p:cNvGrpSpPr>
            <a:grpSpLocks/>
          </p:cNvGrpSpPr>
          <p:nvPr/>
        </p:nvGrpSpPr>
        <p:grpSpPr bwMode="auto">
          <a:xfrm>
            <a:off x="304800" y="3989388"/>
            <a:ext cx="11480800" cy="201612"/>
            <a:chOff x="144" y="1680"/>
            <a:chExt cx="5424" cy="144"/>
          </a:xfrm>
        </p:grpSpPr>
        <p:sp>
          <p:nvSpPr>
            <p:cNvPr id="3" name="Rectangle 8">
              <a:extLst>
                <a:ext uri="{FF2B5EF4-FFF2-40B4-BE49-F238E27FC236}">
                  <a16:creationId xmlns:a16="http://schemas.microsoft.com/office/drawing/2014/main" id="{7A4C51A0-692D-67AA-1ED5-9F78B82658A9}"/>
                </a:ext>
              </a:extLst>
            </p:cNvPr>
            <p:cNvSpPr>
              <a:spLocks noChangeArrowheads="1"/>
            </p:cNvSpPr>
            <p:nvPr userDrawn="1"/>
          </p:nvSpPr>
          <p:spPr bwMode="auto">
            <a:xfrm>
              <a:off x="144" y="1680"/>
              <a:ext cx="1808" cy="144"/>
            </a:xfrm>
            <a:prstGeom prst="rect">
              <a:avLst/>
            </a:prstGeom>
            <a:solidFill>
              <a:schemeClr val="bg2"/>
            </a:solidFill>
            <a:ln w="9525">
              <a:noFill/>
              <a:miter lim="800000"/>
              <a:headEnd/>
              <a:tailEnd/>
            </a:ln>
            <a:effectLst/>
          </p:spPr>
          <p:txBody>
            <a:bodyPr wrap="none" anchor="ctr"/>
            <a:lstStyle/>
            <a:p>
              <a:pPr>
                <a:defRPr/>
              </a:pPr>
              <a:endParaRPr lang="en-IN" sz="1800"/>
            </a:p>
          </p:txBody>
        </p:sp>
        <p:sp>
          <p:nvSpPr>
            <p:cNvPr id="4" name="Rectangle 9">
              <a:extLst>
                <a:ext uri="{FF2B5EF4-FFF2-40B4-BE49-F238E27FC236}">
                  <a16:creationId xmlns:a16="http://schemas.microsoft.com/office/drawing/2014/main" id="{16AB4D80-B9F1-6D1B-DE03-84D1FB8623D1}"/>
                </a:ext>
              </a:extLst>
            </p:cNvPr>
            <p:cNvSpPr>
              <a:spLocks noChangeArrowheads="1"/>
            </p:cNvSpPr>
            <p:nvPr userDrawn="1"/>
          </p:nvSpPr>
          <p:spPr bwMode="auto">
            <a:xfrm>
              <a:off x="1952" y="1680"/>
              <a:ext cx="1808" cy="144"/>
            </a:xfrm>
            <a:prstGeom prst="rect">
              <a:avLst/>
            </a:prstGeom>
            <a:solidFill>
              <a:schemeClr val="accent1"/>
            </a:solidFill>
            <a:ln w="9525">
              <a:noFill/>
              <a:miter lim="800000"/>
              <a:headEnd/>
              <a:tailEnd/>
            </a:ln>
            <a:effectLst/>
          </p:spPr>
          <p:txBody>
            <a:bodyPr wrap="none" anchor="ctr"/>
            <a:lstStyle/>
            <a:p>
              <a:pPr>
                <a:defRPr/>
              </a:pPr>
              <a:endParaRPr lang="en-IN" sz="1800"/>
            </a:p>
          </p:txBody>
        </p:sp>
        <p:sp>
          <p:nvSpPr>
            <p:cNvPr id="5" name="Rectangle 10">
              <a:extLst>
                <a:ext uri="{FF2B5EF4-FFF2-40B4-BE49-F238E27FC236}">
                  <a16:creationId xmlns:a16="http://schemas.microsoft.com/office/drawing/2014/main" id="{37AF6ABA-C6A9-6729-49D1-F7B24DCACB8C}"/>
                </a:ext>
              </a:extLst>
            </p:cNvPr>
            <p:cNvSpPr>
              <a:spLocks noChangeArrowheads="1"/>
            </p:cNvSpPr>
            <p:nvPr userDrawn="1"/>
          </p:nvSpPr>
          <p:spPr bwMode="auto">
            <a:xfrm>
              <a:off x="3760" y="1680"/>
              <a:ext cx="1808" cy="144"/>
            </a:xfrm>
            <a:prstGeom prst="rect">
              <a:avLst/>
            </a:prstGeom>
            <a:solidFill>
              <a:schemeClr val="tx2"/>
            </a:solidFill>
            <a:ln w="9525">
              <a:noFill/>
              <a:miter lim="800000"/>
              <a:headEnd/>
              <a:tailEnd/>
            </a:ln>
            <a:effectLst/>
          </p:spPr>
          <p:txBody>
            <a:bodyPr wrap="none" anchor="ctr"/>
            <a:lstStyle/>
            <a:p>
              <a:pPr>
                <a:defRPr/>
              </a:pPr>
              <a:endParaRPr lang="en-IN" sz="1800"/>
            </a:p>
          </p:txBody>
        </p:sp>
      </p:grpSp>
      <p:sp>
        <p:nvSpPr>
          <p:cNvPr id="6" name="Rectangle 12">
            <a:extLst>
              <a:ext uri="{FF2B5EF4-FFF2-40B4-BE49-F238E27FC236}">
                <a16:creationId xmlns:a16="http://schemas.microsoft.com/office/drawing/2014/main" id="{95668F50-CF22-22C1-0029-E6426B31138B}"/>
              </a:ext>
            </a:extLst>
          </p:cNvPr>
          <p:cNvSpPr>
            <a:spLocks noChangeArrowheads="1"/>
          </p:cNvSpPr>
          <p:nvPr userDrawn="1"/>
        </p:nvSpPr>
        <p:spPr bwMode="auto">
          <a:xfrm>
            <a:off x="304800" y="1246188"/>
            <a:ext cx="3826933" cy="201612"/>
          </a:xfrm>
          <a:prstGeom prst="rect">
            <a:avLst/>
          </a:prstGeom>
          <a:solidFill>
            <a:srgbClr val="FF0066"/>
          </a:solidFill>
          <a:ln w="9525">
            <a:noFill/>
            <a:miter lim="800000"/>
            <a:headEnd/>
            <a:tailEnd/>
          </a:ln>
          <a:effectLst/>
        </p:spPr>
        <p:txBody>
          <a:bodyPr wrap="none" anchor="ctr"/>
          <a:lstStyle/>
          <a:p>
            <a:pPr>
              <a:defRPr/>
            </a:pPr>
            <a:endParaRPr lang="en-IN" sz="1800"/>
          </a:p>
        </p:txBody>
      </p:sp>
      <p:sp>
        <p:nvSpPr>
          <p:cNvPr id="7" name="Rectangle 13">
            <a:extLst>
              <a:ext uri="{FF2B5EF4-FFF2-40B4-BE49-F238E27FC236}">
                <a16:creationId xmlns:a16="http://schemas.microsoft.com/office/drawing/2014/main" id="{DA399383-5B45-7EEC-9BC1-DF00E52C0235}"/>
              </a:ext>
            </a:extLst>
          </p:cNvPr>
          <p:cNvSpPr>
            <a:spLocks noChangeArrowheads="1"/>
          </p:cNvSpPr>
          <p:nvPr userDrawn="1"/>
        </p:nvSpPr>
        <p:spPr bwMode="auto">
          <a:xfrm>
            <a:off x="4131734" y="1246188"/>
            <a:ext cx="3826933" cy="201612"/>
          </a:xfrm>
          <a:prstGeom prst="rect">
            <a:avLst/>
          </a:prstGeom>
          <a:solidFill>
            <a:srgbClr val="FF6600"/>
          </a:solidFill>
          <a:ln w="9525">
            <a:noFill/>
            <a:miter lim="800000"/>
            <a:headEnd/>
            <a:tailEnd/>
          </a:ln>
          <a:effectLst/>
        </p:spPr>
        <p:txBody>
          <a:bodyPr wrap="none" anchor="ctr"/>
          <a:lstStyle/>
          <a:p>
            <a:pPr>
              <a:defRPr/>
            </a:pPr>
            <a:endParaRPr lang="en-IN" sz="1800"/>
          </a:p>
        </p:txBody>
      </p:sp>
      <p:sp>
        <p:nvSpPr>
          <p:cNvPr id="8" name="Rectangle 14">
            <a:extLst>
              <a:ext uri="{FF2B5EF4-FFF2-40B4-BE49-F238E27FC236}">
                <a16:creationId xmlns:a16="http://schemas.microsoft.com/office/drawing/2014/main" id="{C5892A06-CF19-4270-7914-ECB202F64F94}"/>
              </a:ext>
            </a:extLst>
          </p:cNvPr>
          <p:cNvSpPr>
            <a:spLocks noChangeArrowheads="1"/>
          </p:cNvSpPr>
          <p:nvPr userDrawn="1"/>
        </p:nvSpPr>
        <p:spPr bwMode="auto">
          <a:xfrm>
            <a:off x="7958667" y="1246188"/>
            <a:ext cx="3826933" cy="201612"/>
          </a:xfrm>
          <a:prstGeom prst="rect">
            <a:avLst/>
          </a:prstGeom>
          <a:solidFill>
            <a:srgbClr val="FFFF00"/>
          </a:solidFill>
          <a:ln w="9525">
            <a:noFill/>
            <a:miter lim="800000"/>
            <a:headEnd/>
            <a:tailEnd/>
          </a:ln>
          <a:effectLst/>
        </p:spPr>
        <p:txBody>
          <a:bodyPr wrap="none" anchor="ctr"/>
          <a:lstStyle/>
          <a:p>
            <a:pPr>
              <a:defRPr/>
            </a:pPr>
            <a:endParaRPr lang="en-IN" sz="1800"/>
          </a:p>
        </p:txBody>
      </p:sp>
      <p:sp>
        <p:nvSpPr>
          <p:cNvPr id="25602" name="Rectangle 2"/>
          <p:cNvSpPr>
            <a:spLocks noGrp="1" noChangeArrowheads="1"/>
          </p:cNvSpPr>
          <p:nvPr>
            <p:ph type="ctrTitle"/>
          </p:nvPr>
        </p:nvSpPr>
        <p:spPr>
          <a:xfrm>
            <a:off x="914400" y="1606550"/>
            <a:ext cx="10363200" cy="2127250"/>
          </a:xfrm>
        </p:spPr>
        <p:txBody>
          <a:bodyPr/>
          <a:lstStyle>
            <a:lvl1pPr>
              <a:defRPr sz="7100"/>
            </a:lvl1pPr>
          </a:lstStyle>
          <a:p>
            <a:r>
              <a:rPr lang="en-US"/>
              <a:t>Click to edit Master title style</a:t>
            </a:r>
          </a:p>
        </p:txBody>
      </p:sp>
      <p:sp>
        <p:nvSpPr>
          <p:cNvPr id="25603" name="Rectangle 3"/>
          <p:cNvSpPr>
            <a:spLocks noGrp="1" noChangeArrowheads="1"/>
          </p:cNvSpPr>
          <p:nvPr>
            <p:ph type="subTitle" idx="1"/>
          </p:nvPr>
        </p:nvSpPr>
        <p:spPr>
          <a:xfrm>
            <a:off x="1828800" y="4419600"/>
            <a:ext cx="8534400" cy="2209800"/>
          </a:xfrm>
        </p:spPr>
        <p:txBody>
          <a:bodyPr/>
          <a:lstStyle>
            <a:lvl1pPr marL="0" indent="0" algn="ctr">
              <a:buFont typeface="Wingdings" pitchFamily="2" charset="2"/>
              <a:buNone/>
              <a:defRPr sz="3400"/>
            </a:lvl1pPr>
          </a:lstStyle>
          <a:p>
            <a:r>
              <a:rPr lang="en-US"/>
              <a:t>Click to edit Master subtitle style</a:t>
            </a:r>
          </a:p>
        </p:txBody>
      </p:sp>
      <p:sp>
        <p:nvSpPr>
          <p:cNvPr id="9" name="Rectangle 4">
            <a:extLst>
              <a:ext uri="{FF2B5EF4-FFF2-40B4-BE49-F238E27FC236}">
                <a16:creationId xmlns:a16="http://schemas.microsoft.com/office/drawing/2014/main" id="{91CF87FB-F423-EA17-05FB-294EAC2D33E6}"/>
              </a:ext>
            </a:extLst>
          </p:cNvPr>
          <p:cNvSpPr>
            <a:spLocks noGrp="1" noChangeArrowheads="1"/>
          </p:cNvSpPr>
          <p:nvPr>
            <p:ph type="dt" sz="half" idx="10"/>
          </p:nvPr>
        </p:nvSpPr>
        <p:spPr/>
        <p:txBody>
          <a:bodyPr/>
          <a:lstStyle>
            <a:lvl1pPr>
              <a:defRPr/>
            </a:lvl1pPr>
          </a:lstStyle>
          <a:p>
            <a:pPr>
              <a:defRPr/>
            </a:pPr>
            <a:endParaRPr lang="en-US"/>
          </a:p>
        </p:txBody>
      </p:sp>
      <p:sp>
        <p:nvSpPr>
          <p:cNvPr id="10" name="Rectangle 5">
            <a:extLst>
              <a:ext uri="{FF2B5EF4-FFF2-40B4-BE49-F238E27FC236}">
                <a16:creationId xmlns:a16="http://schemas.microsoft.com/office/drawing/2014/main" id="{D160E76E-2C75-3644-147B-2824385BDB7C}"/>
              </a:ext>
            </a:extLst>
          </p:cNvPr>
          <p:cNvSpPr>
            <a:spLocks noGrp="1" noChangeArrowheads="1"/>
          </p:cNvSpPr>
          <p:nvPr>
            <p:ph type="ftr" sz="quarter" idx="11"/>
          </p:nvPr>
        </p:nvSpPr>
        <p:spPr/>
        <p:txBody>
          <a:bodyPr/>
          <a:lstStyle>
            <a:lvl1pPr>
              <a:defRPr/>
            </a:lvl1pPr>
          </a:lstStyle>
          <a:p>
            <a:pPr>
              <a:defRPr/>
            </a:pPr>
            <a:endParaRPr lang="en-US"/>
          </a:p>
        </p:txBody>
      </p:sp>
      <p:sp>
        <p:nvSpPr>
          <p:cNvPr id="11" name="Rectangle 6">
            <a:extLst>
              <a:ext uri="{FF2B5EF4-FFF2-40B4-BE49-F238E27FC236}">
                <a16:creationId xmlns:a16="http://schemas.microsoft.com/office/drawing/2014/main" id="{FD7EBF3C-1A25-BBAB-0253-B40D940F5432}"/>
              </a:ext>
            </a:extLst>
          </p:cNvPr>
          <p:cNvSpPr>
            <a:spLocks noGrp="1" noChangeArrowheads="1"/>
          </p:cNvSpPr>
          <p:nvPr>
            <p:ph type="sldNum" sz="quarter" idx="12"/>
          </p:nvPr>
        </p:nvSpPr>
        <p:spPr/>
        <p:txBody>
          <a:bodyPr/>
          <a:lstStyle>
            <a:lvl1pPr>
              <a:defRPr/>
            </a:lvl1pPr>
          </a:lstStyle>
          <a:p>
            <a:fld id="{C6897D4B-2C5C-4D4F-9C72-78817CD918E4}" type="slidenum">
              <a:rPr lang="ar-SA" altLang="en-US"/>
              <a:pPr/>
              <a:t>‹#›</a:t>
            </a:fld>
            <a:endParaRPr lang="en-US" altLang="en-US"/>
          </a:p>
        </p:txBody>
      </p:sp>
    </p:spTree>
    <p:extLst>
      <p:ext uri="{BB962C8B-B14F-4D97-AF65-F5344CB8AC3E}">
        <p14:creationId xmlns:p14="http://schemas.microsoft.com/office/powerpoint/2010/main" val="682589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Rectangle 4">
            <a:extLst>
              <a:ext uri="{FF2B5EF4-FFF2-40B4-BE49-F238E27FC236}">
                <a16:creationId xmlns:a16="http://schemas.microsoft.com/office/drawing/2014/main" id="{E45389A0-CB86-F9E5-F883-5A2098D3246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679AC64-872E-9EEA-72BB-C1CC81C68F0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6F06BAF-D728-8E89-3D28-037B793B2FF0}"/>
              </a:ext>
            </a:extLst>
          </p:cNvPr>
          <p:cNvSpPr>
            <a:spLocks noGrp="1" noChangeArrowheads="1"/>
          </p:cNvSpPr>
          <p:nvPr>
            <p:ph type="sldNum" sz="quarter" idx="12"/>
          </p:nvPr>
        </p:nvSpPr>
        <p:spPr>
          <a:ln/>
        </p:spPr>
        <p:txBody>
          <a:bodyPr/>
          <a:lstStyle>
            <a:lvl1pPr>
              <a:defRPr/>
            </a:lvl1pPr>
          </a:lstStyle>
          <a:p>
            <a:fld id="{CAB3189B-ACE3-402F-8260-FCE69D790738}" type="slidenum">
              <a:rPr lang="ar-SA" altLang="en-US"/>
              <a:pPr/>
              <a:t>‹#›</a:t>
            </a:fld>
            <a:endParaRPr lang="en-US" altLang="en-US"/>
          </a:p>
        </p:txBody>
      </p:sp>
    </p:spTree>
    <p:extLst>
      <p:ext uri="{BB962C8B-B14F-4D97-AF65-F5344CB8AC3E}">
        <p14:creationId xmlns:p14="http://schemas.microsoft.com/office/powerpoint/2010/main" val="4253961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7813"/>
            <a:ext cx="2743200" cy="5853112"/>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609600" y="277813"/>
            <a:ext cx="80264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Rectangle 4">
            <a:extLst>
              <a:ext uri="{FF2B5EF4-FFF2-40B4-BE49-F238E27FC236}">
                <a16:creationId xmlns:a16="http://schemas.microsoft.com/office/drawing/2014/main" id="{C34D6187-C60E-1EBE-7579-E0D9FCE7A79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15D63CB-A1EA-5D8E-89C0-DB71AC9DDB0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2031A50-3C17-5055-5638-15D1941346EE}"/>
              </a:ext>
            </a:extLst>
          </p:cNvPr>
          <p:cNvSpPr>
            <a:spLocks noGrp="1" noChangeArrowheads="1"/>
          </p:cNvSpPr>
          <p:nvPr>
            <p:ph type="sldNum" sz="quarter" idx="12"/>
          </p:nvPr>
        </p:nvSpPr>
        <p:spPr>
          <a:ln/>
        </p:spPr>
        <p:txBody>
          <a:bodyPr/>
          <a:lstStyle>
            <a:lvl1pPr>
              <a:defRPr/>
            </a:lvl1pPr>
          </a:lstStyle>
          <a:p>
            <a:fld id="{240933C5-1628-4B3F-B6DC-2764BEED2539}" type="slidenum">
              <a:rPr lang="ar-SA" altLang="en-US"/>
              <a:pPr/>
              <a:t>‹#›</a:t>
            </a:fld>
            <a:endParaRPr lang="en-US" altLang="en-US"/>
          </a:p>
        </p:txBody>
      </p:sp>
    </p:spTree>
    <p:extLst>
      <p:ext uri="{BB962C8B-B14F-4D97-AF65-F5344CB8AC3E}">
        <p14:creationId xmlns:p14="http://schemas.microsoft.com/office/powerpoint/2010/main" val="1349724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Rectangle 4">
            <a:extLst>
              <a:ext uri="{FF2B5EF4-FFF2-40B4-BE49-F238E27FC236}">
                <a16:creationId xmlns:a16="http://schemas.microsoft.com/office/drawing/2014/main" id="{38A09DAA-5B5E-8545-73DF-4F99ACD3DE6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DE5E5C2-686D-BEBB-DAA7-137143598F7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2B31855-A1B8-4B34-1BF5-13A30BDC2E0E}"/>
              </a:ext>
            </a:extLst>
          </p:cNvPr>
          <p:cNvSpPr>
            <a:spLocks noGrp="1" noChangeArrowheads="1"/>
          </p:cNvSpPr>
          <p:nvPr>
            <p:ph type="sldNum" sz="quarter" idx="12"/>
          </p:nvPr>
        </p:nvSpPr>
        <p:spPr>
          <a:ln/>
        </p:spPr>
        <p:txBody>
          <a:bodyPr/>
          <a:lstStyle>
            <a:lvl1pPr>
              <a:defRPr/>
            </a:lvl1pPr>
          </a:lstStyle>
          <a:p>
            <a:fld id="{C50A6B02-EADC-4893-A94D-94395AE7CA56}" type="slidenum">
              <a:rPr lang="ar-SA" altLang="en-US"/>
              <a:pPr/>
              <a:t>‹#›</a:t>
            </a:fld>
            <a:endParaRPr lang="en-US" altLang="en-US"/>
          </a:p>
        </p:txBody>
      </p:sp>
    </p:spTree>
    <p:extLst>
      <p:ext uri="{BB962C8B-B14F-4D97-AF65-F5344CB8AC3E}">
        <p14:creationId xmlns:p14="http://schemas.microsoft.com/office/powerpoint/2010/main" val="238905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F3DE8D29-90C4-57EC-0798-57B2BE024C4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BB80C3D-B2A5-4380-B9B2-BF0CC1429BC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3BA75F1-562A-6945-D6D1-F81378B167F1}"/>
              </a:ext>
            </a:extLst>
          </p:cNvPr>
          <p:cNvSpPr>
            <a:spLocks noGrp="1" noChangeArrowheads="1"/>
          </p:cNvSpPr>
          <p:nvPr>
            <p:ph type="sldNum" sz="quarter" idx="12"/>
          </p:nvPr>
        </p:nvSpPr>
        <p:spPr>
          <a:ln/>
        </p:spPr>
        <p:txBody>
          <a:bodyPr/>
          <a:lstStyle>
            <a:lvl1pPr>
              <a:defRPr/>
            </a:lvl1pPr>
          </a:lstStyle>
          <a:p>
            <a:fld id="{1CE810A4-5CAB-4884-A44E-B68B2A9380E0}" type="slidenum">
              <a:rPr lang="ar-SA" altLang="en-US"/>
              <a:pPr/>
              <a:t>‹#›</a:t>
            </a:fld>
            <a:endParaRPr lang="en-US" altLang="en-US"/>
          </a:p>
        </p:txBody>
      </p:sp>
    </p:spTree>
    <p:extLst>
      <p:ext uri="{BB962C8B-B14F-4D97-AF65-F5344CB8AC3E}">
        <p14:creationId xmlns:p14="http://schemas.microsoft.com/office/powerpoint/2010/main" val="2866423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609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97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Rectangle 4">
            <a:extLst>
              <a:ext uri="{FF2B5EF4-FFF2-40B4-BE49-F238E27FC236}">
                <a16:creationId xmlns:a16="http://schemas.microsoft.com/office/drawing/2014/main" id="{82B9DCCF-317D-0714-F6D4-12E7CA75F02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FBDD77E6-737B-CAC2-14A1-597B34691F3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069D8B9-5548-9FD3-B1FB-D0DDD4CF76CD}"/>
              </a:ext>
            </a:extLst>
          </p:cNvPr>
          <p:cNvSpPr>
            <a:spLocks noGrp="1" noChangeArrowheads="1"/>
          </p:cNvSpPr>
          <p:nvPr>
            <p:ph type="sldNum" sz="quarter" idx="12"/>
          </p:nvPr>
        </p:nvSpPr>
        <p:spPr>
          <a:ln/>
        </p:spPr>
        <p:txBody>
          <a:bodyPr/>
          <a:lstStyle>
            <a:lvl1pPr>
              <a:defRPr/>
            </a:lvl1pPr>
          </a:lstStyle>
          <a:p>
            <a:fld id="{7821CED6-3AD8-42D6-B29B-DC386F907E46}" type="slidenum">
              <a:rPr lang="ar-SA" altLang="en-US"/>
              <a:pPr/>
              <a:t>‹#›</a:t>
            </a:fld>
            <a:endParaRPr lang="en-US" altLang="en-US"/>
          </a:p>
        </p:txBody>
      </p:sp>
    </p:spTree>
    <p:extLst>
      <p:ext uri="{BB962C8B-B14F-4D97-AF65-F5344CB8AC3E}">
        <p14:creationId xmlns:p14="http://schemas.microsoft.com/office/powerpoint/2010/main" val="1694081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Rectangle 4">
            <a:extLst>
              <a:ext uri="{FF2B5EF4-FFF2-40B4-BE49-F238E27FC236}">
                <a16:creationId xmlns:a16="http://schemas.microsoft.com/office/drawing/2014/main" id="{2C9F2F59-C07F-E706-AC7F-2DA8137CF061}"/>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367DE7BC-748D-1A22-090A-9860CCE1A35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312DCFFD-DB57-8E23-EC07-669A0161E836}"/>
              </a:ext>
            </a:extLst>
          </p:cNvPr>
          <p:cNvSpPr>
            <a:spLocks noGrp="1" noChangeArrowheads="1"/>
          </p:cNvSpPr>
          <p:nvPr>
            <p:ph type="sldNum" sz="quarter" idx="12"/>
          </p:nvPr>
        </p:nvSpPr>
        <p:spPr>
          <a:ln/>
        </p:spPr>
        <p:txBody>
          <a:bodyPr/>
          <a:lstStyle>
            <a:lvl1pPr>
              <a:defRPr/>
            </a:lvl1pPr>
          </a:lstStyle>
          <a:p>
            <a:fld id="{A60AF629-6DFC-4C7B-9901-916E834CF72B}" type="slidenum">
              <a:rPr lang="ar-SA" altLang="en-US"/>
              <a:pPr/>
              <a:t>‹#›</a:t>
            </a:fld>
            <a:endParaRPr lang="en-US" altLang="en-US"/>
          </a:p>
        </p:txBody>
      </p:sp>
    </p:spTree>
    <p:extLst>
      <p:ext uri="{BB962C8B-B14F-4D97-AF65-F5344CB8AC3E}">
        <p14:creationId xmlns:p14="http://schemas.microsoft.com/office/powerpoint/2010/main" val="233117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Rectangle 4">
            <a:extLst>
              <a:ext uri="{FF2B5EF4-FFF2-40B4-BE49-F238E27FC236}">
                <a16:creationId xmlns:a16="http://schemas.microsoft.com/office/drawing/2014/main" id="{B8430B27-276D-B22E-0E88-305ECEDD1FFD}"/>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A0CFEF02-877F-DC3D-A772-1A618829539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5C7E6B93-E003-0857-DC7E-603EEE58A00D}"/>
              </a:ext>
            </a:extLst>
          </p:cNvPr>
          <p:cNvSpPr>
            <a:spLocks noGrp="1" noChangeArrowheads="1"/>
          </p:cNvSpPr>
          <p:nvPr>
            <p:ph type="sldNum" sz="quarter" idx="12"/>
          </p:nvPr>
        </p:nvSpPr>
        <p:spPr>
          <a:ln/>
        </p:spPr>
        <p:txBody>
          <a:bodyPr/>
          <a:lstStyle>
            <a:lvl1pPr>
              <a:defRPr/>
            </a:lvl1pPr>
          </a:lstStyle>
          <a:p>
            <a:fld id="{54C4ED52-FE7D-4A99-8D14-2126169EE19C}" type="slidenum">
              <a:rPr lang="ar-SA" altLang="en-US"/>
              <a:pPr/>
              <a:t>‹#›</a:t>
            </a:fld>
            <a:endParaRPr lang="en-US" altLang="en-US"/>
          </a:p>
        </p:txBody>
      </p:sp>
    </p:spTree>
    <p:extLst>
      <p:ext uri="{BB962C8B-B14F-4D97-AF65-F5344CB8AC3E}">
        <p14:creationId xmlns:p14="http://schemas.microsoft.com/office/powerpoint/2010/main" val="771365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B6FA1DB-5CA8-F01A-306F-5332CE26661F}"/>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1096807E-28D0-86D1-F3B4-CD947A5DC0D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CADDA10A-D8E3-8841-E0BB-5638A1295947}"/>
              </a:ext>
            </a:extLst>
          </p:cNvPr>
          <p:cNvSpPr>
            <a:spLocks noGrp="1" noChangeArrowheads="1"/>
          </p:cNvSpPr>
          <p:nvPr>
            <p:ph type="sldNum" sz="quarter" idx="12"/>
          </p:nvPr>
        </p:nvSpPr>
        <p:spPr>
          <a:ln/>
        </p:spPr>
        <p:txBody>
          <a:bodyPr/>
          <a:lstStyle>
            <a:lvl1pPr>
              <a:defRPr/>
            </a:lvl1pPr>
          </a:lstStyle>
          <a:p>
            <a:fld id="{4B18E2E5-4F62-48F0-9640-7B09B868A88E}" type="slidenum">
              <a:rPr lang="ar-SA" altLang="en-US"/>
              <a:pPr/>
              <a:t>‹#›</a:t>
            </a:fld>
            <a:endParaRPr lang="en-US" altLang="en-US"/>
          </a:p>
        </p:txBody>
      </p:sp>
    </p:spTree>
    <p:extLst>
      <p:ext uri="{BB962C8B-B14F-4D97-AF65-F5344CB8AC3E}">
        <p14:creationId xmlns:p14="http://schemas.microsoft.com/office/powerpoint/2010/main" val="283174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DEF526E7-8797-7A80-423B-8A7581DBBA3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D8BFD8A-B7DB-7066-10BA-87B2EACC702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5823B81-00BD-4FF8-1213-3E14B7D36C4F}"/>
              </a:ext>
            </a:extLst>
          </p:cNvPr>
          <p:cNvSpPr>
            <a:spLocks noGrp="1" noChangeArrowheads="1"/>
          </p:cNvSpPr>
          <p:nvPr>
            <p:ph type="sldNum" sz="quarter" idx="12"/>
          </p:nvPr>
        </p:nvSpPr>
        <p:spPr>
          <a:ln/>
        </p:spPr>
        <p:txBody>
          <a:bodyPr/>
          <a:lstStyle>
            <a:lvl1pPr>
              <a:defRPr/>
            </a:lvl1pPr>
          </a:lstStyle>
          <a:p>
            <a:fld id="{51A2A71B-C438-46DC-B3C7-46D675B07AD8}" type="slidenum">
              <a:rPr lang="ar-SA" altLang="en-US"/>
              <a:pPr/>
              <a:t>‹#›</a:t>
            </a:fld>
            <a:endParaRPr lang="en-US" altLang="en-US"/>
          </a:p>
        </p:txBody>
      </p:sp>
    </p:spTree>
    <p:extLst>
      <p:ext uri="{BB962C8B-B14F-4D97-AF65-F5344CB8AC3E}">
        <p14:creationId xmlns:p14="http://schemas.microsoft.com/office/powerpoint/2010/main" val="3316295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IN"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8BBD9AEB-AA5B-4C63-62EE-943D702B47E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DD3D14DF-EA66-5C98-6D7C-F77313A6372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897DC805-31E5-9C19-1926-E61CFA859171}"/>
              </a:ext>
            </a:extLst>
          </p:cNvPr>
          <p:cNvSpPr>
            <a:spLocks noGrp="1" noChangeArrowheads="1"/>
          </p:cNvSpPr>
          <p:nvPr>
            <p:ph type="sldNum" sz="quarter" idx="12"/>
          </p:nvPr>
        </p:nvSpPr>
        <p:spPr>
          <a:ln/>
        </p:spPr>
        <p:txBody>
          <a:bodyPr/>
          <a:lstStyle>
            <a:lvl1pPr>
              <a:defRPr/>
            </a:lvl1pPr>
          </a:lstStyle>
          <a:p>
            <a:fld id="{35F47AA6-4119-4661-9A4F-E8606BF525FE}" type="slidenum">
              <a:rPr lang="ar-SA" altLang="en-US"/>
              <a:pPr/>
              <a:t>‹#›</a:t>
            </a:fld>
            <a:endParaRPr lang="en-US" altLang="en-US"/>
          </a:p>
        </p:txBody>
      </p:sp>
    </p:spTree>
    <p:extLst>
      <p:ext uri="{BB962C8B-B14F-4D97-AF65-F5344CB8AC3E}">
        <p14:creationId xmlns:p14="http://schemas.microsoft.com/office/powerpoint/2010/main" val="1882972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595ACCE4-5D31-F03E-B85A-9DEC24A5A0BA}"/>
              </a:ext>
            </a:extLst>
          </p:cNvPr>
          <p:cNvSpPr>
            <a:spLocks noGrp="1" noChangeArrowheads="1"/>
          </p:cNvSpPr>
          <p:nvPr>
            <p:ph type="title"/>
          </p:nvPr>
        </p:nvSpPr>
        <p:spPr bwMode="auto">
          <a:xfrm>
            <a:off x="609600" y="277814"/>
            <a:ext cx="109728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32DBCB9B-16BB-6A2E-3D17-9D8B651ECD81}"/>
              </a:ext>
            </a:extLst>
          </p:cNvPr>
          <p:cNvSpPr>
            <a:spLocks noGrp="1" noChangeArrowheads="1"/>
          </p:cNvSpPr>
          <p:nvPr>
            <p:ph type="body" idx="1"/>
          </p:nvPr>
        </p:nvSpPr>
        <p:spPr bwMode="auto">
          <a:xfrm>
            <a:off x="609600" y="1600201"/>
            <a:ext cx="109728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4580" name="Rectangle 4">
            <a:extLst>
              <a:ext uri="{FF2B5EF4-FFF2-40B4-BE49-F238E27FC236}">
                <a16:creationId xmlns:a16="http://schemas.microsoft.com/office/drawing/2014/main" id="{753637BA-AEEF-393F-D7C9-9DB0CBCB64FA}"/>
              </a:ext>
            </a:extLst>
          </p:cNvPr>
          <p:cNvSpPr>
            <a:spLocks noGrp="1" noChangeArrowheads="1"/>
          </p:cNvSpPr>
          <p:nvPr>
            <p:ph type="dt" sz="half" idx="2"/>
          </p:nvPr>
        </p:nvSpPr>
        <p:spPr bwMode="auto">
          <a:xfrm>
            <a:off x="609600" y="6248400"/>
            <a:ext cx="2844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vl1pPr>
          </a:lstStyle>
          <a:p>
            <a:pPr>
              <a:defRPr/>
            </a:pPr>
            <a:endParaRPr lang="en-US"/>
          </a:p>
        </p:txBody>
      </p:sp>
      <p:sp>
        <p:nvSpPr>
          <p:cNvPr id="24581" name="Rectangle 5">
            <a:extLst>
              <a:ext uri="{FF2B5EF4-FFF2-40B4-BE49-F238E27FC236}">
                <a16:creationId xmlns:a16="http://schemas.microsoft.com/office/drawing/2014/main" id="{8453B595-7240-E1E0-263C-053BE7CD540D}"/>
              </a:ext>
            </a:extLst>
          </p:cNvPr>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vl1pPr>
          </a:lstStyle>
          <a:p>
            <a:pPr>
              <a:defRPr/>
            </a:pPr>
            <a:endParaRPr lang="en-US"/>
          </a:p>
        </p:txBody>
      </p:sp>
      <p:sp>
        <p:nvSpPr>
          <p:cNvPr id="24582" name="Rectangle 6">
            <a:extLst>
              <a:ext uri="{FF2B5EF4-FFF2-40B4-BE49-F238E27FC236}">
                <a16:creationId xmlns:a16="http://schemas.microsoft.com/office/drawing/2014/main" id="{0CF7840C-2C1C-BDF3-457C-F8FA2D9E26AC}"/>
              </a:ext>
            </a:extLst>
          </p:cNvPr>
          <p:cNvSpPr>
            <a:spLocks noGrp="1" noChangeArrowheads="1"/>
          </p:cNvSpPr>
          <p:nvPr>
            <p:ph type="sldNum" sz="quarter" idx="4"/>
          </p:nvPr>
        </p:nvSpPr>
        <p:spPr bwMode="auto">
          <a:xfrm>
            <a:off x="8737600" y="6248400"/>
            <a:ext cx="2844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cs typeface="Arial" panose="020B0604020202020204" pitchFamily="34" charset="0"/>
              </a:defRPr>
            </a:lvl1pPr>
          </a:lstStyle>
          <a:p>
            <a:fld id="{774B3738-91A9-494C-B32B-DD26620D6BF9}" type="slidenum">
              <a:rPr lang="ar-SA" altLang="en-US"/>
              <a:pPr/>
              <a:t>‹#›</a:t>
            </a:fld>
            <a:endParaRPr lang="en-US" altLang="en-US"/>
          </a:p>
        </p:txBody>
      </p:sp>
      <p:sp>
        <p:nvSpPr>
          <p:cNvPr id="24583" name="Rectangle 7">
            <a:extLst>
              <a:ext uri="{FF2B5EF4-FFF2-40B4-BE49-F238E27FC236}">
                <a16:creationId xmlns:a16="http://schemas.microsoft.com/office/drawing/2014/main" id="{6067456A-67FE-32AB-E0D4-7AD03A5BAC59}"/>
              </a:ext>
            </a:extLst>
          </p:cNvPr>
          <p:cNvSpPr>
            <a:spLocks noChangeArrowheads="1"/>
          </p:cNvSpPr>
          <p:nvPr/>
        </p:nvSpPr>
        <p:spPr bwMode="auto">
          <a:xfrm>
            <a:off x="0" y="0"/>
            <a:ext cx="304800" cy="2286000"/>
          </a:xfrm>
          <a:prstGeom prst="rect">
            <a:avLst/>
          </a:prstGeom>
          <a:solidFill>
            <a:schemeClr val="bg2"/>
          </a:soli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24584" name="Line 8">
            <a:extLst>
              <a:ext uri="{FF2B5EF4-FFF2-40B4-BE49-F238E27FC236}">
                <a16:creationId xmlns:a16="http://schemas.microsoft.com/office/drawing/2014/main" id="{B670C872-1497-3101-D53F-3C9D88F20EAF}"/>
              </a:ext>
            </a:extLst>
          </p:cNvPr>
          <p:cNvSpPr>
            <a:spLocks noChangeShapeType="1"/>
          </p:cNvSpPr>
          <p:nvPr/>
        </p:nvSpPr>
        <p:spPr bwMode="auto">
          <a:xfrm>
            <a:off x="609600" y="1447800"/>
            <a:ext cx="10769600" cy="0"/>
          </a:xfrm>
          <a:prstGeom prst="line">
            <a:avLst/>
          </a:prstGeom>
          <a:noFill/>
          <a:ln w="19050">
            <a:solidFill>
              <a:schemeClr val="tx2"/>
            </a:solidFill>
            <a:round/>
            <a:headEnd/>
            <a:tailEnd/>
          </a:ln>
          <a:effectLst/>
        </p:spPr>
        <p:txBody>
          <a:bodyPr/>
          <a:lstStyle/>
          <a:p>
            <a:pPr>
              <a:defRPr/>
            </a:pPr>
            <a:endParaRPr lang="en-IN" sz="1800"/>
          </a:p>
        </p:txBody>
      </p:sp>
      <p:sp>
        <p:nvSpPr>
          <p:cNvPr id="24585" name="Rectangle 9">
            <a:extLst>
              <a:ext uri="{FF2B5EF4-FFF2-40B4-BE49-F238E27FC236}">
                <a16:creationId xmlns:a16="http://schemas.microsoft.com/office/drawing/2014/main" id="{B2CD3E73-B624-A4A4-6083-BB4329D4BF22}"/>
              </a:ext>
            </a:extLst>
          </p:cNvPr>
          <p:cNvSpPr>
            <a:spLocks noChangeArrowheads="1"/>
          </p:cNvSpPr>
          <p:nvPr/>
        </p:nvSpPr>
        <p:spPr bwMode="auto">
          <a:xfrm>
            <a:off x="0" y="2286000"/>
            <a:ext cx="304800" cy="2286000"/>
          </a:xfrm>
          <a:prstGeom prst="rect">
            <a:avLst/>
          </a:prstGeom>
          <a:solidFill>
            <a:schemeClr val="accent2"/>
          </a:soli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24586" name="Rectangle 10">
            <a:extLst>
              <a:ext uri="{FF2B5EF4-FFF2-40B4-BE49-F238E27FC236}">
                <a16:creationId xmlns:a16="http://schemas.microsoft.com/office/drawing/2014/main" id="{01D24528-1ABE-8468-1136-FA2B245840FD}"/>
              </a:ext>
            </a:extLst>
          </p:cNvPr>
          <p:cNvSpPr>
            <a:spLocks noChangeArrowheads="1"/>
          </p:cNvSpPr>
          <p:nvPr/>
        </p:nvSpPr>
        <p:spPr bwMode="auto">
          <a:xfrm>
            <a:off x="0" y="4572000"/>
            <a:ext cx="304800" cy="2286000"/>
          </a:xfrm>
          <a:prstGeom prst="rect">
            <a:avLst/>
          </a:prstGeom>
          <a:solidFill>
            <a:schemeClr val="tx2"/>
          </a:soli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24587" name="Rectangle 11">
            <a:extLst>
              <a:ext uri="{FF2B5EF4-FFF2-40B4-BE49-F238E27FC236}">
                <a16:creationId xmlns:a16="http://schemas.microsoft.com/office/drawing/2014/main" id="{DB295CA4-A1AF-A73A-DAB7-0A2F53B12666}"/>
              </a:ext>
            </a:extLst>
          </p:cNvPr>
          <p:cNvSpPr>
            <a:spLocks noChangeArrowheads="1"/>
          </p:cNvSpPr>
          <p:nvPr userDrawn="1"/>
        </p:nvSpPr>
        <p:spPr bwMode="auto">
          <a:xfrm>
            <a:off x="11988800" y="4572000"/>
            <a:ext cx="304800" cy="2286000"/>
          </a:xfrm>
          <a:prstGeom prst="rect">
            <a:avLst/>
          </a:prstGeom>
          <a:solidFill>
            <a:srgbClr val="FFFF00"/>
          </a:soli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24588" name="Rectangle 12">
            <a:extLst>
              <a:ext uri="{FF2B5EF4-FFF2-40B4-BE49-F238E27FC236}">
                <a16:creationId xmlns:a16="http://schemas.microsoft.com/office/drawing/2014/main" id="{B8913667-6708-CB1A-4294-C6E194AF53CC}"/>
              </a:ext>
            </a:extLst>
          </p:cNvPr>
          <p:cNvSpPr>
            <a:spLocks noChangeArrowheads="1"/>
          </p:cNvSpPr>
          <p:nvPr userDrawn="1"/>
        </p:nvSpPr>
        <p:spPr bwMode="auto">
          <a:xfrm>
            <a:off x="11988800" y="2286000"/>
            <a:ext cx="304800" cy="2286000"/>
          </a:xfrm>
          <a:prstGeom prst="rect">
            <a:avLst/>
          </a:prstGeom>
          <a:solidFill>
            <a:srgbClr val="FF6600"/>
          </a:soli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24589" name="Rectangle 13">
            <a:extLst>
              <a:ext uri="{FF2B5EF4-FFF2-40B4-BE49-F238E27FC236}">
                <a16:creationId xmlns:a16="http://schemas.microsoft.com/office/drawing/2014/main" id="{36C78ABF-73FE-598B-1D74-56E784B8249A}"/>
              </a:ext>
            </a:extLst>
          </p:cNvPr>
          <p:cNvSpPr>
            <a:spLocks noChangeArrowheads="1"/>
          </p:cNvSpPr>
          <p:nvPr userDrawn="1"/>
        </p:nvSpPr>
        <p:spPr bwMode="auto">
          <a:xfrm>
            <a:off x="11988800" y="0"/>
            <a:ext cx="304800" cy="2286000"/>
          </a:xfrm>
          <a:prstGeom prst="rect">
            <a:avLst/>
          </a:prstGeom>
          <a:solidFill>
            <a:srgbClr val="FF0066"/>
          </a:soli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Tree>
    <p:extLst>
      <p:ext uri="{BB962C8B-B14F-4D97-AF65-F5344CB8AC3E}">
        <p14:creationId xmlns:p14="http://schemas.microsoft.com/office/powerpoint/2010/main" val="4164632862"/>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0" fontAlgn="base" hangingPunct="0">
        <a:spcBef>
          <a:spcPct val="0"/>
        </a:spcBef>
        <a:spcAft>
          <a:spcPct val="0"/>
        </a:spcAft>
        <a:defRPr sz="5400">
          <a:solidFill>
            <a:schemeClr val="tx2"/>
          </a:solidFill>
          <a:latin typeface="+mj-lt"/>
          <a:ea typeface="+mj-ea"/>
          <a:cs typeface="+mj-cs"/>
        </a:defRPr>
      </a:lvl1pPr>
      <a:lvl2pPr algn="ctr" rtl="0" eaLnBrk="0" fontAlgn="base" hangingPunct="0">
        <a:spcBef>
          <a:spcPct val="0"/>
        </a:spcBef>
        <a:spcAft>
          <a:spcPct val="0"/>
        </a:spcAft>
        <a:defRPr sz="5400">
          <a:solidFill>
            <a:schemeClr val="tx2"/>
          </a:solidFill>
          <a:latin typeface="Garamond" pitchFamily="18" charset="0"/>
        </a:defRPr>
      </a:lvl2pPr>
      <a:lvl3pPr algn="ctr" rtl="0" eaLnBrk="0" fontAlgn="base" hangingPunct="0">
        <a:spcBef>
          <a:spcPct val="0"/>
        </a:spcBef>
        <a:spcAft>
          <a:spcPct val="0"/>
        </a:spcAft>
        <a:defRPr sz="5400">
          <a:solidFill>
            <a:schemeClr val="tx2"/>
          </a:solidFill>
          <a:latin typeface="Garamond" pitchFamily="18" charset="0"/>
        </a:defRPr>
      </a:lvl3pPr>
      <a:lvl4pPr algn="ctr" rtl="0" eaLnBrk="0" fontAlgn="base" hangingPunct="0">
        <a:spcBef>
          <a:spcPct val="0"/>
        </a:spcBef>
        <a:spcAft>
          <a:spcPct val="0"/>
        </a:spcAft>
        <a:defRPr sz="5400">
          <a:solidFill>
            <a:schemeClr val="tx2"/>
          </a:solidFill>
          <a:latin typeface="Garamond" pitchFamily="18" charset="0"/>
        </a:defRPr>
      </a:lvl4pPr>
      <a:lvl5pPr algn="ctr" rtl="0" eaLnBrk="0" fontAlgn="base" hangingPunct="0">
        <a:spcBef>
          <a:spcPct val="0"/>
        </a:spcBef>
        <a:spcAft>
          <a:spcPct val="0"/>
        </a:spcAft>
        <a:defRPr sz="5400">
          <a:solidFill>
            <a:schemeClr val="tx2"/>
          </a:solidFill>
          <a:latin typeface="Garamond" pitchFamily="18" charset="0"/>
        </a:defRPr>
      </a:lvl5pPr>
      <a:lvl6pPr marL="457200" algn="ctr" rtl="0" fontAlgn="base">
        <a:spcBef>
          <a:spcPct val="0"/>
        </a:spcBef>
        <a:spcAft>
          <a:spcPct val="0"/>
        </a:spcAft>
        <a:defRPr sz="5400">
          <a:solidFill>
            <a:schemeClr val="tx2"/>
          </a:solidFill>
          <a:latin typeface="Garamond" pitchFamily="18" charset="0"/>
        </a:defRPr>
      </a:lvl6pPr>
      <a:lvl7pPr marL="914400" algn="ctr" rtl="0" fontAlgn="base">
        <a:spcBef>
          <a:spcPct val="0"/>
        </a:spcBef>
        <a:spcAft>
          <a:spcPct val="0"/>
        </a:spcAft>
        <a:defRPr sz="5400">
          <a:solidFill>
            <a:schemeClr val="tx2"/>
          </a:solidFill>
          <a:latin typeface="Garamond" pitchFamily="18" charset="0"/>
        </a:defRPr>
      </a:lvl7pPr>
      <a:lvl8pPr marL="1371600" algn="ctr" rtl="0" fontAlgn="base">
        <a:spcBef>
          <a:spcPct val="0"/>
        </a:spcBef>
        <a:spcAft>
          <a:spcPct val="0"/>
        </a:spcAft>
        <a:defRPr sz="5400">
          <a:solidFill>
            <a:schemeClr val="tx2"/>
          </a:solidFill>
          <a:latin typeface="Garamond" pitchFamily="18" charset="0"/>
        </a:defRPr>
      </a:lvl8pPr>
      <a:lvl9pPr marL="1828800" algn="ctr" rtl="0" fontAlgn="base">
        <a:spcBef>
          <a:spcPct val="0"/>
        </a:spcBef>
        <a:spcAft>
          <a:spcPct val="0"/>
        </a:spcAft>
        <a:defRPr sz="54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rgbClr val="FF0066"/>
        </a:buClr>
        <a:buFont typeface="Wingdings" panose="05000000000000000000" pitchFamily="2" charset="2"/>
        <a:buChar char="p"/>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FF0066"/>
        </a:buClr>
        <a:buFont typeface="Wingdings" panose="05000000000000000000" pitchFamily="2" charset="2"/>
        <a:buChar char="n"/>
        <a:defRPr sz="2400">
          <a:solidFill>
            <a:schemeClr val="tx1"/>
          </a:solidFill>
          <a:latin typeface="+mn-lt"/>
        </a:defRPr>
      </a:lvl2pPr>
      <a:lvl3pPr marL="1143000" indent="-228600" algn="l" rtl="0" eaLnBrk="0" fontAlgn="base" hangingPunct="0">
        <a:spcBef>
          <a:spcPct val="20000"/>
        </a:spcBef>
        <a:spcAft>
          <a:spcPct val="0"/>
        </a:spcAft>
        <a:buClr>
          <a:srgbClr val="FF0066"/>
        </a:buClr>
        <a:buFont typeface="Wingdings" panose="05000000000000000000" pitchFamily="2" charset="2"/>
        <a:buChar char="p"/>
        <a:defRPr sz="2000">
          <a:solidFill>
            <a:schemeClr val="tx1"/>
          </a:solidFill>
          <a:latin typeface="+mn-lt"/>
        </a:defRPr>
      </a:lvl3pPr>
      <a:lvl4pPr marL="1600200" indent="-228600" algn="l" rtl="0" eaLnBrk="0" fontAlgn="base" hangingPunct="0">
        <a:spcBef>
          <a:spcPct val="20000"/>
        </a:spcBef>
        <a:spcAft>
          <a:spcPct val="0"/>
        </a:spcAft>
        <a:buClr>
          <a:srgbClr val="FF0066"/>
        </a:buClr>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rgbClr val="FF0066"/>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rgbClr val="FF0066"/>
        </a:buClr>
        <a:buFont typeface="Wingdings" pitchFamily="2" charset="2"/>
        <a:buChar char="§"/>
        <a:defRPr>
          <a:solidFill>
            <a:schemeClr val="tx1"/>
          </a:solidFill>
          <a:latin typeface="+mn-lt"/>
        </a:defRPr>
      </a:lvl6pPr>
      <a:lvl7pPr marL="2971800" indent="-228600" algn="l" rtl="0" fontAlgn="base">
        <a:spcBef>
          <a:spcPct val="20000"/>
        </a:spcBef>
        <a:spcAft>
          <a:spcPct val="0"/>
        </a:spcAft>
        <a:buClr>
          <a:srgbClr val="FF0066"/>
        </a:buClr>
        <a:buFont typeface="Wingdings" pitchFamily="2" charset="2"/>
        <a:buChar char="§"/>
        <a:defRPr>
          <a:solidFill>
            <a:schemeClr val="tx1"/>
          </a:solidFill>
          <a:latin typeface="+mn-lt"/>
        </a:defRPr>
      </a:lvl7pPr>
      <a:lvl8pPr marL="3429000" indent="-228600" algn="l" rtl="0" fontAlgn="base">
        <a:spcBef>
          <a:spcPct val="20000"/>
        </a:spcBef>
        <a:spcAft>
          <a:spcPct val="0"/>
        </a:spcAft>
        <a:buClr>
          <a:srgbClr val="FF0066"/>
        </a:buClr>
        <a:buFont typeface="Wingdings" pitchFamily="2" charset="2"/>
        <a:buChar char="§"/>
        <a:defRPr>
          <a:solidFill>
            <a:schemeClr val="tx1"/>
          </a:solidFill>
          <a:latin typeface="+mn-lt"/>
        </a:defRPr>
      </a:lvl8pPr>
      <a:lvl9pPr marL="3886200" indent="-228600" algn="l" rtl="0" fontAlgn="base">
        <a:spcBef>
          <a:spcPct val="20000"/>
        </a:spcBef>
        <a:spcAft>
          <a:spcPct val="0"/>
        </a:spcAft>
        <a:buClr>
          <a:srgbClr val="FF0066"/>
        </a:buClr>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872343" y="381001"/>
            <a:ext cx="9985828"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FF0000"/>
                </a:solidFill>
                <a:effectLst/>
                <a:uLnTx/>
                <a:uFillTx/>
                <a:latin typeface="Book Antiqua" panose="02040602050305030304" pitchFamily="18" charset="0"/>
                <a:ea typeface="+mn-ea"/>
                <a:cs typeface="+mn-cs"/>
              </a:rPr>
              <a:t>RUNGTA COLLEGE OF DENTAL SCIENCES &amp; RESEARCH </a:t>
            </a:r>
          </a:p>
        </p:txBody>
      </p:sp>
      <p:sp>
        <p:nvSpPr>
          <p:cNvPr id="4" name="TextBox 3"/>
          <p:cNvSpPr txBox="1"/>
          <p:nvPr/>
        </p:nvSpPr>
        <p:spPr>
          <a:xfrm>
            <a:off x="813735" y="2462603"/>
            <a:ext cx="8980197"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FF0000"/>
                </a:solidFill>
                <a:effectLst/>
                <a:uLnTx/>
                <a:uFillTx/>
                <a:latin typeface="Book Antiqua" panose="02040602050305030304" pitchFamily="18" charset="0"/>
                <a:ea typeface="+mn-ea"/>
                <a:cs typeface="+mn-cs"/>
              </a:rPr>
              <a:t>TITLE OF THE TOPIC-</a:t>
            </a:r>
          </a:p>
        </p:txBody>
      </p:sp>
      <p:sp>
        <p:nvSpPr>
          <p:cNvPr id="6" name="TextBox 5"/>
          <p:cNvSpPr txBox="1"/>
          <p:nvPr/>
        </p:nvSpPr>
        <p:spPr>
          <a:xfrm>
            <a:off x="268514" y="5229808"/>
            <a:ext cx="11393714" cy="9541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FF0000"/>
                </a:solidFill>
                <a:effectLst/>
                <a:uLnTx/>
                <a:uFillTx/>
                <a:latin typeface="Book Antiqua" panose="02040602050305030304" pitchFamily="18" charset="0"/>
                <a:ea typeface="+mn-ea"/>
                <a:cs typeface="+mn-cs"/>
              </a:rPr>
              <a:t>DEPARTMENT OF – CONSERVATIVE DENTISTRY AND ENDODONTICS </a:t>
            </a:r>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l="15781" r="15781"/>
          <a:stretch/>
        </p:blipFill>
        <p:spPr>
          <a:xfrm>
            <a:off x="0" y="-14515"/>
            <a:ext cx="1857828" cy="2114550"/>
          </a:xfrm>
          <a:prstGeom prst="rect">
            <a:avLst/>
          </a:prstGeom>
        </p:spPr>
      </p:pic>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2795863-2509-495E-A4D3-2D1EB08AA326}" type="slidenum">
              <a:rPr kumimoji="0" lang="en-US" sz="1200" b="0" i="0" u="none" strike="noStrike" kern="1200" cap="none" spc="0" normalizeH="0" baseline="0" noProof="0" smtClean="0">
                <a:ln>
                  <a:noFill/>
                </a:ln>
                <a:solidFill>
                  <a:srgbClr val="FF00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18CCBA0F-3AC9-8F8A-7BAC-31AC1AD293B3}"/>
              </a:ext>
            </a:extLst>
          </p:cNvPr>
          <p:cNvPicPr>
            <a:picLocks noChangeAspect="1"/>
          </p:cNvPicPr>
          <p:nvPr/>
        </p:nvPicPr>
        <p:blipFill>
          <a:blip r:embed="rId3"/>
          <a:stretch>
            <a:fillRect/>
          </a:stretch>
        </p:blipFill>
        <p:spPr>
          <a:xfrm>
            <a:off x="4547006" y="2398333"/>
            <a:ext cx="7035394" cy="749873"/>
          </a:xfrm>
          <a:prstGeom prst="rect">
            <a:avLst/>
          </a:prstGeom>
        </p:spPr>
      </p:pic>
    </p:spTree>
    <p:extLst>
      <p:ext uri="{BB962C8B-B14F-4D97-AF65-F5344CB8AC3E}">
        <p14:creationId xmlns:p14="http://schemas.microsoft.com/office/powerpoint/2010/main" val="1307440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5">
            <a:extLst>
              <a:ext uri="{FF2B5EF4-FFF2-40B4-BE49-F238E27FC236}">
                <a16:creationId xmlns:a16="http://schemas.microsoft.com/office/drawing/2014/main" id="{49E09598-6ABA-7D96-E630-95F9B99522A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fontAlgn="base">
              <a:spcBef>
                <a:spcPct val="0"/>
              </a:spcBef>
              <a:spcAft>
                <a:spcPct val="0"/>
              </a:spcAft>
            </a:pPr>
            <a:fld id="{F441F025-9C07-413F-8026-EA9C749F3AE2}" type="slidenum">
              <a:rPr lang="ar-SA" altLang="en-US">
                <a:solidFill>
                  <a:srgbClr val="FFFFFF"/>
                </a:solidFill>
              </a:rPr>
              <a:pPr fontAlgn="base">
                <a:spcBef>
                  <a:spcPct val="0"/>
                </a:spcBef>
                <a:spcAft>
                  <a:spcPct val="0"/>
                </a:spcAft>
              </a:pPr>
              <a:t>10</a:t>
            </a:fld>
            <a:endParaRPr lang="en-US" altLang="en-US">
              <a:solidFill>
                <a:srgbClr val="FFFFFF"/>
              </a:solidFill>
            </a:endParaRPr>
          </a:p>
        </p:txBody>
      </p:sp>
      <p:sp>
        <p:nvSpPr>
          <p:cNvPr id="34819" name="Rectangle 3">
            <a:extLst>
              <a:ext uri="{FF2B5EF4-FFF2-40B4-BE49-F238E27FC236}">
                <a16:creationId xmlns:a16="http://schemas.microsoft.com/office/drawing/2014/main" id="{9E4F6CB9-AEB7-005F-6516-9B27F53F0470}"/>
              </a:ext>
            </a:extLst>
          </p:cNvPr>
          <p:cNvSpPr>
            <a:spLocks noGrp="1" noChangeArrowheads="1"/>
          </p:cNvSpPr>
          <p:nvPr>
            <p:ph type="body" idx="1"/>
          </p:nvPr>
        </p:nvSpPr>
        <p:spPr>
          <a:xfrm>
            <a:off x="1981200" y="381000"/>
            <a:ext cx="8686800" cy="6324600"/>
          </a:xfrm>
        </p:spPr>
        <p:txBody>
          <a:bodyPr/>
          <a:lstStyle/>
          <a:p>
            <a:pPr marL="533400" indent="-533400" eaLnBrk="1" hangingPunct="1">
              <a:lnSpc>
                <a:spcPct val="80000"/>
              </a:lnSpc>
              <a:buNone/>
            </a:pPr>
            <a:r>
              <a:rPr lang="en-US" altLang="en-US" sz="2800">
                <a:solidFill>
                  <a:srgbClr val="FF0066"/>
                </a:solidFill>
              </a:rPr>
              <a:t>5.</a:t>
            </a:r>
            <a:r>
              <a:rPr lang="en-US" altLang="en-US" sz="2800"/>
              <a:t> </a:t>
            </a:r>
            <a:r>
              <a:rPr lang="en-US" altLang="en-US" sz="2400"/>
              <a:t>Expose, develop, and clear the radiograph</a:t>
            </a:r>
          </a:p>
          <a:p>
            <a:pPr marL="533400" indent="-533400" eaLnBrk="1" hangingPunct="1">
              <a:lnSpc>
                <a:spcPct val="80000"/>
              </a:lnSpc>
              <a:buNone/>
            </a:pPr>
            <a:endParaRPr lang="en-US" altLang="en-US" sz="2400"/>
          </a:p>
          <a:p>
            <a:pPr marL="533400" indent="-533400" eaLnBrk="1" hangingPunct="1">
              <a:lnSpc>
                <a:spcPct val="90000"/>
              </a:lnSpc>
              <a:buNone/>
            </a:pPr>
            <a:r>
              <a:rPr lang="en-US" altLang="en-US" sz="2400" b="1">
                <a:solidFill>
                  <a:srgbClr val="FF0066"/>
                </a:solidFill>
              </a:rPr>
              <a:t>6.</a:t>
            </a:r>
            <a:r>
              <a:rPr lang="en-US" altLang="en-US" sz="2400"/>
              <a:t> On the radiograph, measure the difference between the end of the instrument and the end of the root and add this amount to the original measured length the instrument extended into the tooth. If, through some oversight, the exploring instrument has gone beyond the apex, subtract this difference</a:t>
            </a:r>
          </a:p>
          <a:p>
            <a:pPr marL="533400" indent="-533400" eaLnBrk="1" hangingPunct="1">
              <a:lnSpc>
                <a:spcPct val="90000"/>
              </a:lnSpc>
              <a:buNone/>
            </a:pPr>
            <a:endParaRPr lang="en-US" altLang="en-US" sz="2400"/>
          </a:p>
          <a:p>
            <a:pPr marL="533400" indent="-533400" eaLnBrk="1" hangingPunct="1">
              <a:lnSpc>
                <a:spcPct val="80000"/>
              </a:lnSpc>
              <a:buNone/>
            </a:pPr>
            <a:r>
              <a:rPr lang="en-US" altLang="en-US" sz="2400">
                <a:solidFill>
                  <a:srgbClr val="FF0066"/>
                </a:solidFill>
              </a:rPr>
              <a:t>7.</a:t>
            </a:r>
            <a:r>
              <a:rPr lang="en-US" altLang="en-US" sz="2400"/>
              <a:t> From this adjusted length of tooth, subtract a 1.0 mm “safety factor” to conform with the apical termination of the root canal at the apical constriction</a:t>
            </a:r>
          </a:p>
          <a:p>
            <a:pPr marL="533400" indent="-533400" eaLnBrk="1" hangingPunct="1">
              <a:lnSpc>
                <a:spcPct val="80000"/>
              </a:lnSpc>
              <a:buNone/>
            </a:pPr>
            <a:endParaRPr lang="en-US" altLang="en-US" sz="2400"/>
          </a:p>
          <a:p>
            <a:pPr marL="533400" indent="-533400" eaLnBrk="1" hangingPunct="1">
              <a:lnSpc>
                <a:spcPct val="80000"/>
              </a:lnSpc>
              <a:buNone/>
            </a:pPr>
            <a:r>
              <a:rPr lang="en-US" altLang="en-US" sz="2400">
                <a:solidFill>
                  <a:srgbClr val="FF0066"/>
                </a:solidFill>
              </a:rPr>
              <a:t>8.</a:t>
            </a:r>
            <a:r>
              <a:rPr lang="en-US" altLang="en-US" sz="2400"/>
              <a:t> Set the endodontic ruler at this new corrected length and readjust the stop on the exploring instrument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a:extLst>
              <a:ext uri="{FF2B5EF4-FFF2-40B4-BE49-F238E27FC236}">
                <a16:creationId xmlns:a16="http://schemas.microsoft.com/office/drawing/2014/main" id="{9E546149-B3D0-1299-61DF-ACFA5164DC7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fontAlgn="base">
              <a:spcBef>
                <a:spcPct val="0"/>
              </a:spcBef>
              <a:spcAft>
                <a:spcPct val="0"/>
              </a:spcAft>
            </a:pPr>
            <a:fld id="{FC987EA5-6D45-4A71-9D75-4DCC0EF6BD60}" type="slidenum">
              <a:rPr lang="ar-SA" altLang="en-US">
                <a:solidFill>
                  <a:srgbClr val="FFFFFF"/>
                </a:solidFill>
              </a:rPr>
              <a:pPr fontAlgn="base">
                <a:spcBef>
                  <a:spcPct val="0"/>
                </a:spcBef>
                <a:spcAft>
                  <a:spcPct val="0"/>
                </a:spcAft>
              </a:pPr>
              <a:t>11</a:t>
            </a:fld>
            <a:endParaRPr lang="en-US" altLang="en-US">
              <a:solidFill>
                <a:srgbClr val="FFFFFF"/>
              </a:solidFill>
            </a:endParaRPr>
          </a:p>
        </p:txBody>
      </p:sp>
      <p:sp>
        <p:nvSpPr>
          <p:cNvPr id="35843" name="Rectangle 2">
            <a:extLst>
              <a:ext uri="{FF2B5EF4-FFF2-40B4-BE49-F238E27FC236}">
                <a16:creationId xmlns:a16="http://schemas.microsoft.com/office/drawing/2014/main" id="{FE6B7AC7-63D1-0C0B-4DFA-6DC684CE3752}"/>
              </a:ext>
            </a:extLst>
          </p:cNvPr>
          <p:cNvSpPr>
            <a:spLocks noGrp="1" noChangeArrowheads="1"/>
          </p:cNvSpPr>
          <p:nvPr>
            <p:ph type="title"/>
          </p:nvPr>
        </p:nvSpPr>
        <p:spPr/>
        <p:txBody>
          <a:bodyPr/>
          <a:lstStyle/>
          <a:p>
            <a:pPr eaLnBrk="1" hangingPunct="1"/>
            <a:endParaRPr lang="en-US" altLang="en-US"/>
          </a:p>
        </p:txBody>
      </p:sp>
      <p:pic>
        <p:nvPicPr>
          <p:cNvPr id="35844" name="Picture 3">
            <a:extLst>
              <a:ext uri="{FF2B5EF4-FFF2-40B4-BE49-F238E27FC236}">
                <a16:creationId xmlns:a16="http://schemas.microsoft.com/office/drawing/2014/main" id="{8DCF5749-3508-FF19-6B22-1FC6ABB3B430}"/>
              </a:ext>
            </a:extLst>
          </p:cNvPr>
          <p:cNvPicPr>
            <a:picLocks noGrp="1"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1981200" y="76200"/>
            <a:ext cx="8458200" cy="6553200"/>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5">
            <a:extLst>
              <a:ext uri="{FF2B5EF4-FFF2-40B4-BE49-F238E27FC236}">
                <a16:creationId xmlns:a16="http://schemas.microsoft.com/office/drawing/2014/main" id="{CC3367AF-EB92-45F7-8744-377448F65F4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fontAlgn="base">
              <a:spcBef>
                <a:spcPct val="0"/>
              </a:spcBef>
              <a:spcAft>
                <a:spcPct val="0"/>
              </a:spcAft>
            </a:pPr>
            <a:fld id="{638AB7E2-E2CD-450F-9BEC-6251FE350D15}" type="slidenum">
              <a:rPr lang="ar-SA" altLang="en-US">
                <a:solidFill>
                  <a:srgbClr val="FFFFFF"/>
                </a:solidFill>
              </a:rPr>
              <a:pPr fontAlgn="base">
                <a:spcBef>
                  <a:spcPct val="0"/>
                </a:spcBef>
                <a:spcAft>
                  <a:spcPct val="0"/>
                </a:spcAft>
              </a:pPr>
              <a:t>12</a:t>
            </a:fld>
            <a:endParaRPr lang="en-US" altLang="en-US">
              <a:solidFill>
                <a:srgbClr val="FFFFFF"/>
              </a:solidFill>
            </a:endParaRPr>
          </a:p>
        </p:txBody>
      </p:sp>
      <p:sp>
        <p:nvSpPr>
          <p:cNvPr id="36867" name="Rectangle 3">
            <a:extLst>
              <a:ext uri="{FF2B5EF4-FFF2-40B4-BE49-F238E27FC236}">
                <a16:creationId xmlns:a16="http://schemas.microsoft.com/office/drawing/2014/main" id="{2291D413-F34E-2EA9-9366-08B4F44A72F7}"/>
              </a:ext>
            </a:extLst>
          </p:cNvPr>
          <p:cNvSpPr>
            <a:spLocks noGrp="1" noChangeArrowheads="1"/>
          </p:cNvSpPr>
          <p:nvPr>
            <p:ph type="body" idx="1"/>
          </p:nvPr>
        </p:nvSpPr>
        <p:spPr>
          <a:xfrm>
            <a:off x="1981200" y="228600"/>
            <a:ext cx="8229600" cy="6629400"/>
          </a:xfrm>
        </p:spPr>
        <p:txBody>
          <a:bodyPr/>
          <a:lstStyle/>
          <a:p>
            <a:pPr eaLnBrk="1" hangingPunct="1">
              <a:buFont typeface="Wingdings" panose="05000000000000000000" pitchFamily="2" charset="2"/>
              <a:buNone/>
            </a:pPr>
            <a:r>
              <a:rPr lang="en-US" altLang="en-US" sz="2400">
                <a:solidFill>
                  <a:srgbClr val="FF0066"/>
                </a:solidFill>
              </a:rPr>
              <a:t>9</a:t>
            </a:r>
            <a:r>
              <a:rPr lang="en-US" altLang="en-US" sz="2400"/>
              <a:t>. Because of the possibility of radiographic distortion, sharply curving roots, and operator measuring error, a confirmatory radiograph of the adjusted length is highly desirable. </a:t>
            </a:r>
          </a:p>
          <a:p>
            <a:pPr eaLnBrk="1" hangingPunct="1">
              <a:buFont typeface="Wingdings" panose="05000000000000000000" pitchFamily="2" charset="2"/>
              <a:buNone/>
            </a:pPr>
            <a:r>
              <a:rPr lang="en-US" altLang="en-US" sz="2400">
                <a:solidFill>
                  <a:srgbClr val="FF0066"/>
                </a:solidFill>
              </a:rPr>
              <a:t>10</a:t>
            </a:r>
            <a:r>
              <a:rPr lang="en-US" altLang="en-US" sz="2400"/>
              <a:t>.When the length of the tooth has been accurately confirmed, reset the endodontic ruler at this measurement.</a:t>
            </a:r>
          </a:p>
          <a:p>
            <a:pPr eaLnBrk="1" hangingPunct="1">
              <a:buFont typeface="Wingdings" panose="05000000000000000000" pitchFamily="2" charset="2"/>
              <a:buNone/>
            </a:pPr>
            <a:r>
              <a:rPr lang="en-US" altLang="en-US" sz="2400">
                <a:solidFill>
                  <a:srgbClr val="FF0066"/>
                </a:solidFill>
              </a:rPr>
              <a:t>11.</a:t>
            </a:r>
            <a:r>
              <a:rPr lang="en-US" altLang="en-US" sz="2400"/>
              <a:t> Record this final working length and the coronal point of reference on the patient’s record.</a:t>
            </a:r>
          </a:p>
          <a:p>
            <a:pPr eaLnBrk="1" hangingPunct="1">
              <a:buFont typeface="Wingdings" panose="05000000000000000000" pitchFamily="2" charset="2"/>
              <a:buNone/>
            </a:pPr>
            <a:r>
              <a:rPr lang="en-US" altLang="en-US" sz="2400">
                <a:solidFill>
                  <a:srgbClr val="FF0066"/>
                </a:solidFill>
              </a:rPr>
              <a:t>12.</a:t>
            </a:r>
            <a:r>
              <a:rPr lang="en-US" altLang="en-US" sz="2400"/>
              <a:t> Once again, it is important to emphasize that the final working length may shorten by as much as 1 mm as a curved canal is straightened out by instrumentation.</a:t>
            </a:r>
          </a:p>
          <a:p>
            <a:pPr eaLnBrk="1" hangingPunct="1">
              <a:buFont typeface="Wingdings" panose="05000000000000000000" pitchFamily="2" charset="2"/>
              <a:buNone/>
            </a:pPr>
            <a:r>
              <a:rPr lang="en-US" altLang="en-US" sz="2400"/>
              <a:t>It is therefore recommended that the “length of the tooth” in a curved canal be reconfirmed after instrumentation is completed.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a:extLst>
              <a:ext uri="{FF2B5EF4-FFF2-40B4-BE49-F238E27FC236}">
                <a16:creationId xmlns:a16="http://schemas.microsoft.com/office/drawing/2014/main" id="{3939A507-8913-1774-ED78-F0C129BB399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fontAlgn="base">
              <a:spcBef>
                <a:spcPct val="0"/>
              </a:spcBef>
              <a:spcAft>
                <a:spcPct val="0"/>
              </a:spcAft>
            </a:pPr>
            <a:fld id="{0ADC8189-56FF-4D9B-93EA-0E8E21DFE33C}" type="slidenum">
              <a:rPr lang="ar-SA" altLang="en-US">
                <a:solidFill>
                  <a:srgbClr val="FFFFFF"/>
                </a:solidFill>
              </a:rPr>
              <a:pPr fontAlgn="base">
                <a:spcBef>
                  <a:spcPct val="0"/>
                </a:spcBef>
                <a:spcAft>
                  <a:spcPct val="0"/>
                </a:spcAft>
              </a:pPr>
              <a:t>13</a:t>
            </a:fld>
            <a:endParaRPr lang="en-US" altLang="en-US">
              <a:solidFill>
                <a:srgbClr val="FFFFFF"/>
              </a:solidFill>
            </a:endParaRPr>
          </a:p>
        </p:txBody>
      </p:sp>
      <p:sp>
        <p:nvSpPr>
          <p:cNvPr id="37891" name="Rectangle 3">
            <a:extLst>
              <a:ext uri="{FF2B5EF4-FFF2-40B4-BE49-F238E27FC236}">
                <a16:creationId xmlns:a16="http://schemas.microsoft.com/office/drawing/2014/main" id="{4A2617D0-1607-CA4C-FFDE-F4633CC8D833}"/>
              </a:ext>
            </a:extLst>
          </p:cNvPr>
          <p:cNvSpPr>
            <a:spLocks noGrp="1" noChangeArrowheads="1"/>
          </p:cNvSpPr>
          <p:nvPr>
            <p:ph type="body" idx="1"/>
          </p:nvPr>
        </p:nvSpPr>
        <p:spPr>
          <a:xfrm>
            <a:off x="1752600" y="1600200"/>
            <a:ext cx="8686800" cy="5257800"/>
          </a:xfrm>
        </p:spPr>
        <p:txBody>
          <a:bodyPr/>
          <a:lstStyle/>
          <a:p>
            <a:pPr eaLnBrk="1" hangingPunct="1">
              <a:lnSpc>
                <a:spcPct val="90000"/>
              </a:lnSpc>
              <a:buFont typeface="Wingdings" panose="05000000000000000000" pitchFamily="2" charset="2"/>
              <a:buNone/>
            </a:pPr>
            <a:r>
              <a:rPr lang="en-US" altLang="en-US" sz="2800" b="1">
                <a:solidFill>
                  <a:srgbClr val="FFFF00"/>
                </a:solidFill>
              </a:rPr>
              <a:t>Weine’s modification - </a:t>
            </a:r>
          </a:p>
          <a:p>
            <a:pPr eaLnBrk="1" hangingPunct="1">
              <a:lnSpc>
                <a:spcPct val="90000"/>
              </a:lnSpc>
            </a:pPr>
            <a:r>
              <a:rPr lang="en-US" altLang="en-US" sz="2400"/>
              <a:t>If, radiographically, there is no resorption of the root end or bone, shorten the length by the standard 1.0 mm.</a:t>
            </a:r>
          </a:p>
          <a:p>
            <a:pPr eaLnBrk="1" hangingPunct="1">
              <a:lnSpc>
                <a:spcPct val="90000"/>
              </a:lnSpc>
            </a:pPr>
            <a:r>
              <a:rPr lang="en-US" altLang="en-US" sz="2400"/>
              <a:t>If periapical bone resorption is apparent, shorten by 1.5 mm, and</a:t>
            </a:r>
          </a:p>
          <a:p>
            <a:pPr eaLnBrk="1" hangingPunct="1">
              <a:lnSpc>
                <a:spcPct val="90000"/>
              </a:lnSpc>
            </a:pPr>
            <a:r>
              <a:rPr lang="en-US" altLang="en-US" sz="2400"/>
              <a:t>if both root and bone resorption are apparent, shorten by 2.0 mm</a:t>
            </a:r>
          </a:p>
          <a:p>
            <a:pPr eaLnBrk="1" hangingPunct="1">
              <a:lnSpc>
                <a:spcPct val="90000"/>
              </a:lnSpc>
            </a:pPr>
            <a:r>
              <a:rPr lang="en-US" altLang="en-US" sz="2400"/>
              <a:t>The reasoning - If there is root resorption, the apical constriction is probably destroyed—hence the shorter move back up the canal. Also, when bone resorption is apparent, there probably is also root resorption, even though it may not be apparent radiographically.</a:t>
            </a:r>
          </a:p>
          <a:p>
            <a:pPr eaLnBrk="1" hangingPunct="1">
              <a:lnSpc>
                <a:spcPct val="90000"/>
              </a:lnSpc>
            </a:pPr>
            <a:endParaRPr lang="en-US" altLang="en-US" sz="24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5">
            <a:extLst>
              <a:ext uri="{FF2B5EF4-FFF2-40B4-BE49-F238E27FC236}">
                <a16:creationId xmlns:a16="http://schemas.microsoft.com/office/drawing/2014/main" id="{F4997F4D-C2FB-6D89-416B-061F7860BD7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fontAlgn="base">
              <a:spcBef>
                <a:spcPct val="0"/>
              </a:spcBef>
              <a:spcAft>
                <a:spcPct val="0"/>
              </a:spcAft>
            </a:pPr>
            <a:fld id="{10AAD7F1-682D-4021-AB4A-8A8F60D164FA}" type="slidenum">
              <a:rPr lang="ar-SA" altLang="en-US">
                <a:solidFill>
                  <a:srgbClr val="FFFFFF"/>
                </a:solidFill>
              </a:rPr>
              <a:pPr fontAlgn="base">
                <a:spcBef>
                  <a:spcPct val="0"/>
                </a:spcBef>
                <a:spcAft>
                  <a:spcPct val="0"/>
                </a:spcAft>
              </a:pPr>
              <a:t>14</a:t>
            </a:fld>
            <a:endParaRPr lang="en-US" altLang="en-US">
              <a:solidFill>
                <a:srgbClr val="FFFFFF"/>
              </a:solidFill>
            </a:endParaRPr>
          </a:p>
        </p:txBody>
      </p:sp>
      <p:pic>
        <p:nvPicPr>
          <p:cNvPr id="38915" name="Picture 3">
            <a:extLst>
              <a:ext uri="{FF2B5EF4-FFF2-40B4-BE49-F238E27FC236}">
                <a16:creationId xmlns:a16="http://schemas.microsoft.com/office/drawing/2014/main" id="{C681013E-B09F-1EEE-47EC-1B57291F0012}"/>
              </a:ext>
            </a:extLst>
          </p:cNvPr>
          <p:cNvPicPr>
            <a:picLocks noGrp="1" noChangeAspect="1" noChangeArrowheads="1"/>
          </p:cNvPicPr>
          <p:nvPr>
            <p:ph type="body" idx="1"/>
          </p:nvPr>
        </p:nvPicPr>
        <p:blipFill>
          <a:blip r:embed="rId3">
            <a:extLst>
              <a:ext uri="{28A0092B-C50C-407E-A947-70E740481C1C}">
                <a14:useLocalDpi xmlns:a14="http://schemas.microsoft.com/office/drawing/2010/main" val="0"/>
              </a:ext>
            </a:extLst>
          </a:blip>
          <a:srcRect l="2657" r="5240" b="22325"/>
          <a:stretch>
            <a:fillRect/>
          </a:stretch>
        </p:blipFill>
        <p:spPr>
          <a:xfrm>
            <a:off x="1752600" y="1295401"/>
            <a:ext cx="8763000" cy="3960813"/>
          </a:xfrm>
        </p:spPr>
      </p:pic>
      <p:sp>
        <p:nvSpPr>
          <p:cNvPr id="38916" name="Text Box 4">
            <a:extLst>
              <a:ext uri="{FF2B5EF4-FFF2-40B4-BE49-F238E27FC236}">
                <a16:creationId xmlns:a16="http://schemas.microsoft.com/office/drawing/2014/main" id="{894597E8-495E-339C-24C4-9D89DC14F52A}"/>
              </a:ext>
            </a:extLst>
          </p:cNvPr>
          <p:cNvSpPr txBox="1">
            <a:spLocks noChangeArrowheads="1"/>
          </p:cNvSpPr>
          <p:nvPr/>
        </p:nvSpPr>
        <p:spPr bwMode="auto">
          <a:xfrm>
            <a:off x="2270126" y="4375151"/>
            <a:ext cx="74072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0" fontAlgn="base" hangingPunct="0">
              <a:spcBef>
                <a:spcPct val="0"/>
              </a:spcBef>
              <a:spcAft>
                <a:spcPct val="0"/>
              </a:spcAft>
            </a:pPr>
            <a:endParaRPr lang="en-US" altLang="en-US">
              <a:solidFill>
                <a:srgbClr val="FFFFFF"/>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a:extLst>
              <a:ext uri="{FF2B5EF4-FFF2-40B4-BE49-F238E27FC236}">
                <a16:creationId xmlns:a16="http://schemas.microsoft.com/office/drawing/2014/main" id="{E015BA25-98D2-C867-F417-7FE8782B5A4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fontAlgn="base">
              <a:spcBef>
                <a:spcPct val="0"/>
              </a:spcBef>
              <a:spcAft>
                <a:spcPct val="0"/>
              </a:spcAft>
            </a:pPr>
            <a:fld id="{6FD64B04-6A76-48E8-A5E0-5A259F13864E}" type="slidenum">
              <a:rPr lang="ar-SA" altLang="en-US">
                <a:solidFill>
                  <a:srgbClr val="FFFFFF"/>
                </a:solidFill>
              </a:rPr>
              <a:pPr fontAlgn="base">
                <a:spcBef>
                  <a:spcPct val="0"/>
                </a:spcBef>
                <a:spcAft>
                  <a:spcPct val="0"/>
                </a:spcAft>
              </a:pPr>
              <a:t>15</a:t>
            </a:fld>
            <a:endParaRPr lang="en-US" altLang="en-US">
              <a:solidFill>
                <a:srgbClr val="FFFFFF"/>
              </a:solidFill>
            </a:endParaRPr>
          </a:p>
        </p:txBody>
      </p:sp>
      <p:sp>
        <p:nvSpPr>
          <p:cNvPr id="39939" name="Rectangle 2">
            <a:extLst>
              <a:ext uri="{FF2B5EF4-FFF2-40B4-BE49-F238E27FC236}">
                <a16:creationId xmlns:a16="http://schemas.microsoft.com/office/drawing/2014/main" id="{99818AD5-8AF2-06E9-4375-457D24FBFDAE}"/>
              </a:ext>
            </a:extLst>
          </p:cNvPr>
          <p:cNvSpPr>
            <a:spLocks noGrp="1" noChangeArrowheads="1"/>
          </p:cNvSpPr>
          <p:nvPr>
            <p:ph type="title"/>
          </p:nvPr>
        </p:nvSpPr>
        <p:spPr/>
        <p:txBody>
          <a:bodyPr/>
          <a:lstStyle/>
          <a:p>
            <a:pPr eaLnBrk="1" hangingPunct="1"/>
            <a:r>
              <a:rPr lang="en-US" altLang="en-US" sz="4800"/>
              <a:t>Weine’s Method </a:t>
            </a:r>
            <a:br>
              <a:rPr lang="en-US" altLang="en-US" sz="4800"/>
            </a:br>
            <a:r>
              <a:rPr lang="en-US" altLang="en-US" sz="4800"/>
              <a:t>(based on Kuttler’s studies)</a:t>
            </a:r>
          </a:p>
        </p:txBody>
      </p:sp>
      <p:sp>
        <p:nvSpPr>
          <p:cNvPr id="39940" name="Rectangle 3">
            <a:extLst>
              <a:ext uri="{FF2B5EF4-FFF2-40B4-BE49-F238E27FC236}">
                <a16:creationId xmlns:a16="http://schemas.microsoft.com/office/drawing/2014/main" id="{423A0550-11E3-0CBB-4827-836A8A414F93}"/>
              </a:ext>
            </a:extLst>
          </p:cNvPr>
          <p:cNvSpPr>
            <a:spLocks noGrp="1" noChangeArrowheads="1"/>
          </p:cNvSpPr>
          <p:nvPr>
            <p:ph type="body" idx="1"/>
          </p:nvPr>
        </p:nvSpPr>
        <p:spPr>
          <a:xfrm>
            <a:off x="1981200" y="1600200"/>
            <a:ext cx="8229600" cy="4876800"/>
          </a:xfrm>
        </p:spPr>
        <p:txBody>
          <a:bodyPr/>
          <a:lstStyle/>
          <a:p>
            <a:pPr eaLnBrk="1" hangingPunct="1">
              <a:lnSpc>
                <a:spcPct val="90000"/>
              </a:lnSpc>
            </a:pPr>
            <a:r>
              <a:rPr lang="en-US" altLang="en-US" sz="2400"/>
              <a:t>The basis for this method’s value are the measurements provided by Kuttler relating to the distance between the major &amp; minor diameters.</a:t>
            </a:r>
          </a:p>
          <a:p>
            <a:pPr eaLnBrk="1" hangingPunct="1">
              <a:lnSpc>
                <a:spcPct val="90000"/>
              </a:lnSpc>
            </a:pPr>
            <a:endParaRPr lang="en-US" altLang="en-US" sz="2400"/>
          </a:p>
          <a:p>
            <a:pPr eaLnBrk="1" hangingPunct="1">
              <a:lnSpc>
                <a:spcPct val="90000"/>
              </a:lnSpc>
            </a:pPr>
            <a:r>
              <a:rPr lang="en-US" altLang="en-US" sz="2400"/>
              <a:t>In younger patients, the distance between these two positions – approx. 0.5 mm</a:t>
            </a:r>
          </a:p>
          <a:p>
            <a:pPr eaLnBrk="1" hangingPunct="1">
              <a:lnSpc>
                <a:spcPct val="90000"/>
              </a:lnSpc>
            </a:pPr>
            <a:endParaRPr lang="en-US" altLang="en-US" sz="2400"/>
          </a:p>
          <a:p>
            <a:pPr eaLnBrk="1" hangingPunct="1">
              <a:lnSpc>
                <a:spcPct val="90000"/>
              </a:lnSpc>
            </a:pPr>
            <a:r>
              <a:rPr lang="en-US" altLang="en-US" sz="2400"/>
              <a:t>In older patients, due to increased buildup of cementum, the distance – approx. 0.67 mm</a:t>
            </a:r>
          </a:p>
          <a:p>
            <a:pPr eaLnBrk="1" hangingPunct="1">
              <a:lnSpc>
                <a:spcPct val="90000"/>
              </a:lnSpc>
            </a:pPr>
            <a:endParaRPr lang="en-US" altLang="en-US" sz="2400"/>
          </a:p>
          <a:p>
            <a:pPr eaLnBrk="1" hangingPunct="1">
              <a:lnSpc>
                <a:spcPct val="90000"/>
              </a:lnSpc>
            </a:pPr>
            <a:r>
              <a:rPr lang="en-US" altLang="en-US" sz="2400"/>
              <a:t>The method given by F Weine based on Kuttler’s measurements is as follows - </a:t>
            </a:r>
          </a:p>
          <a:p>
            <a:pPr eaLnBrk="1" hangingPunct="1">
              <a:lnSpc>
                <a:spcPct val="90000"/>
              </a:lnSpc>
              <a:buFont typeface="Wingdings" panose="05000000000000000000" pitchFamily="2" charset="2"/>
              <a:buNone/>
            </a:pPr>
            <a:endParaRPr lang="en-US" altLang="en-US" sz="28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5">
            <a:extLst>
              <a:ext uri="{FF2B5EF4-FFF2-40B4-BE49-F238E27FC236}">
                <a16:creationId xmlns:a16="http://schemas.microsoft.com/office/drawing/2014/main" id="{3C33473B-7121-AAAA-DC2A-E86739EA8BE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fontAlgn="base">
              <a:spcBef>
                <a:spcPct val="0"/>
              </a:spcBef>
              <a:spcAft>
                <a:spcPct val="0"/>
              </a:spcAft>
            </a:pPr>
            <a:fld id="{EFE268D5-3875-4E3C-8BAF-664999D64C47}" type="slidenum">
              <a:rPr lang="ar-SA" altLang="en-US">
                <a:solidFill>
                  <a:srgbClr val="FFFFFF"/>
                </a:solidFill>
              </a:rPr>
              <a:pPr fontAlgn="base">
                <a:spcBef>
                  <a:spcPct val="0"/>
                </a:spcBef>
                <a:spcAft>
                  <a:spcPct val="0"/>
                </a:spcAft>
              </a:pPr>
              <a:t>16</a:t>
            </a:fld>
            <a:endParaRPr lang="en-US" altLang="en-US">
              <a:solidFill>
                <a:srgbClr val="FFFFFF"/>
              </a:solidFill>
            </a:endParaRPr>
          </a:p>
        </p:txBody>
      </p:sp>
      <p:sp>
        <p:nvSpPr>
          <p:cNvPr id="40963" name="Rectangle 3">
            <a:extLst>
              <a:ext uri="{FF2B5EF4-FFF2-40B4-BE49-F238E27FC236}">
                <a16:creationId xmlns:a16="http://schemas.microsoft.com/office/drawing/2014/main" id="{274A8DD8-6BD3-B21A-883A-BC1596909345}"/>
              </a:ext>
            </a:extLst>
          </p:cNvPr>
          <p:cNvSpPr>
            <a:spLocks noGrp="1" noChangeArrowheads="1"/>
          </p:cNvSpPr>
          <p:nvPr>
            <p:ph type="body" idx="1"/>
          </p:nvPr>
        </p:nvSpPr>
        <p:spPr>
          <a:xfrm>
            <a:off x="1981200" y="1447800"/>
            <a:ext cx="8229600" cy="5257800"/>
          </a:xfrm>
        </p:spPr>
        <p:txBody>
          <a:bodyPr/>
          <a:lstStyle/>
          <a:p>
            <a:pPr eaLnBrk="1" hangingPunct="1">
              <a:lnSpc>
                <a:spcPct val="80000"/>
              </a:lnSpc>
              <a:buFont typeface="Wingdings" panose="05000000000000000000" pitchFamily="2" charset="2"/>
              <a:buNone/>
            </a:pPr>
            <a:r>
              <a:rPr lang="en-US" altLang="en-US" sz="2400"/>
              <a:t>Before starting endo. t/t – analyze </a:t>
            </a:r>
            <a:r>
              <a:rPr lang="en-US" altLang="en-US" sz="2400">
                <a:solidFill>
                  <a:srgbClr val="FFFF00"/>
                </a:solidFill>
              </a:rPr>
              <a:t>C-L-E-W</a:t>
            </a:r>
            <a:endParaRPr lang="en-US" altLang="en-US" sz="2400"/>
          </a:p>
          <a:p>
            <a:pPr eaLnBrk="1" hangingPunct="1">
              <a:lnSpc>
                <a:spcPct val="80000"/>
              </a:lnSpc>
            </a:pPr>
            <a:r>
              <a:rPr lang="en-US" altLang="en-US" sz="2400"/>
              <a:t>Identify the probable canal </a:t>
            </a:r>
            <a:r>
              <a:rPr lang="en-US" altLang="en-US" sz="2400">
                <a:solidFill>
                  <a:srgbClr val="FF0066"/>
                </a:solidFill>
              </a:rPr>
              <a:t>C</a:t>
            </a:r>
            <a:r>
              <a:rPr lang="en-US" altLang="en-US" sz="2400"/>
              <a:t>onfiguration and any common variants</a:t>
            </a:r>
          </a:p>
          <a:p>
            <a:pPr eaLnBrk="1" hangingPunct="1">
              <a:lnSpc>
                <a:spcPct val="80000"/>
              </a:lnSpc>
            </a:pPr>
            <a:r>
              <a:rPr lang="en-US" altLang="en-US" sz="2400"/>
              <a:t>The estimated </a:t>
            </a:r>
            <a:r>
              <a:rPr lang="en-US" altLang="en-US" sz="2400">
                <a:solidFill>
                  <a:srgbClr val="FF0066"/>
                </a:solidFill>
              </a:rPr>
              <a:t>L</a:t>
            </a:r>
            <a:r>
              <a:rPr lang="en-US" altLang="en-US" sz="2400"/>
              <a:t>engths of the root(s)</a:t>
            </a:r>
          </a:p>
          <a:p>
            <a:pPr eaLnBrk="1" hangingPunct="1">
              <a:lnSpc>
                <a:spcPct val="80000"/>
              </a:lnSpc>
            </a:pPr>
            <a:r>
              <a:rPr lang="en-US" altLang="en-US" sz="2400"/>
              <a:t>The site of </a:t>
            </a:r>
            <a:r>
              <a:rPr lang="en-US" altLang="en-US" sz="2400">
                <a:solidFill>
                  <a:srgbClr val="FF0066"/>
                </a:solidFill>
              </a:rPr>
              <a:t>E</a:t>
            </a:r>
            <a:r>
              <a:rPr lang="en-US" altLang="en-US" sz="2400"/>
              <a:t>xiting the canal(s)</a:t>
            </a:r>
          </a:p>
          <a:p>
            <a:pPr eaLnBrk="1" hangingPunct="1">
              <a:lnSpc>
                <a:spcPct val="80000"/>
              </a:lnSpc>
            </a:pPr>
            <a:r>
              <a:rPr lang="en-US" altLang="en-US" sz="2400"/>
              <a:t>The estimated </a:t>
            </a:r>
            <a:r>
              <a:rPr lang="en-US" altLang="en-US" sz="2400">
                <a:solidFill>
                  <a:srgbClr val="FF0066"/>
                </a:solidFill>
              </a:rPr>
              <a:t>W</a:t>
            </a:r>
            <a:r>
              <a:rPr lang="en-US" altLang="en-US" sz="2400"/>
              <a:t>idth of the canal(s)</a:t>
            </a:r>
          </a:p>
          <a:p>
            <a:pPr eaLnBrk="1" hangingPunct="1">
              <a:lnSpc>
                <a:spcPct val="80000"/>
              </a:lnSpc>
              <a:buFont typeface="Wingdings" panose="05000000000000000000" pitchFamily="2" charset="2"/>
              <a:buNone/>
            </a:pPr>
            <a:r>
              <a:rPr lang="en-US" altLang="en-US" sz="2400">
                <a:solidFill>
                  <a:srgbClr val="FFFF00"/>
                </a:solidFill>
              </a:rPr>
              <a:t>C-L-E-W - </a:t>
            </a:r>
            <a:r>
              <a:rPr lang="en-US" altLang="en-US" sz="2400"/>
              <a:t>by analyzing the pre-operative radiographs – </a:t>
            </a:r>
          </a:p>
          <a:p>
            <a:pPr eaLnBrk="1" hangingPunct="1">
              <a:lnSpc>
                <a:spcPct val="80000"/>
              </a:lnSpc>
              <a:buFont typeface="Wingdings" panose="05000000000000000000" pitchFamily="2" charset="2"/>
              <a:buNone/>
            </a:pPr>
            <a:r>
              <a:rPr lang="en-US" altLang="en-US" sz="2400"/>
              <a:t>straight (for site of exit, root length, canal width) and </a:t>
            </a:r>
          </a:p>
          <a:p>
            <a:pPr eaLnBrk="1" hangingPunct="1">
              <a:lnSpc>
                <a:spcPct val="80000"/>
              </a:lnSpc>
              <a:buFont typeface="Wingdings" panose="05000000000000000000" pitchFamily="2" charset="2"/>
              <a:buNone/>
            </a:pPr>
            <a:r>
              <a:rPr lang="en-US" altLang="en-US" sz="2400"/>
              <a:t>angled views (for canal configuration, site of exit, no. of roots and canals)</a:t>
            </a:r>
          </a:p>
          <a:p>
            <a:pPr eaLnBrk="1" hangingPunct="1">
              <a:lnSpc>
                <a:spcPct val="80000"/>
              </a:lnSpc>
              <a:buFont typeface="Wingdings" panose="05000000000000000000" pitchFamily="2" charset="2"/>
              <a:buNone/>
            </a:pPr>
            <a:endParaRPr lang="en-US" altLang="en-US" sz="28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a:extLst>
              <a:ext uri="{FF2B5EF4-FFF2-40B4-BE49-F238E27FC236}">
                <a16:creationId xmlns:a16="http://schemas.microsoft.com/office/drawing/2014/main" id="{11776205-BD64-2E7B-E831-87D3D784CC9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fontAlgn="base">
              <a:spcBef>
                <a:spcPct val="0"/>
              </a:spcBef>
              <a:spcAft>
                <a:spcPct val="0"/>
              </a:spcAft>
            </a:pPr>
            <a:fld id="{72E693CC-DE25-486B-AEF6-0AF5E99C8AC7}" type="slidenum">
              <a:rPr lang="ar-SA" altLang="en-US">
                <a:solidFill>
                  <a:srgbClr val="FFFFFF"/>
                </a:solidFill>
              </a:rPr>
              <a:pPr fontAlgn="base">
                <a:spcBef>
                  <a:spcPct val="0"/>
                </a:spcBef>
                <a:spcAft>
                  <a:spcPct val="0"/>
                </a:spcAft>
              </a:pPr>
              <a:t>17</a:t>
            </a:fld>
            <a:endParaRPr lang="en-US" altLang="en-US">
              <a:solidFill>
                <a:srgbClr val="FFFFFF"/>
              </a:solidFill>
            </a:endParaRPr>
          </a:p>
        </p:txBody>
      </p:sp>
      <p:sp>
        <p:nvSpPr>
          <p:cNvPr id="41987" name="Rectangle 3">
            <a:extLst>
              <a:ext uri="{FF2B5EF4-FFF2-40B4-BE49-F238E27FC236}">
                <a16:creationId xmlns:a16="http://schemas.microsoft.com/office/drawing/2014/main" id="{83CD7DFA-8812-3FB8-905B-A50C96EF1B2E}"/>
              </a:ext>
            </a:extLst>
          </p:cNvPr>
          <p:cNvSpPr>
            <a:spLocks noGrp="1" noChangeArrowheads="1"/>
          </p:cNvSpPr>
          <p:nvPr>
            <p:ph type="body" idx="1"/>
          </p:nvPr>
        </p:nvSpPr>
        <p:spPr/>
        <p:txBody>
          <a:bodyPr/>
          <a:lstStyle/>
          <a:p>
            <a:pPr marL="609600" indent="-609600" eaLnBrk="1" hangingPunct="1"/>
            <a:r>
              <a:rPr lang="en-US" altLang="en-US" sz="2400"/>
              <a:t>Stepwise technique –</a:t>
            </a:r>
          </a:p>
          <a:p>
            <a:pPr marL="609600" indent="-609600" eaLnBrk="1" hangingPunct="1">
              <a:buFont typeface="Wingdings" panose="05000000000000000000" pitchFamily="2" charset="2"/>
              <a:buAutoNum type="arabicPeriod"/>
            </a:pPr>
            <a:r>
              <a:rPr lang="en-US" altLang="en-US" sz="2400"/>
              <a:t>Prepare correct access cavity – using the information from the straight and angled radiographs. Remove whatever pulp tissue or debris that one believe should be removed</a:t>
            </a:r>
          </a:p>
          <a:p>
            <a:pPr marL="609600" indent="-609600" eaLnBrk="1" hangingPunct="1">
              <a:buFont typeface="Wingdings" panose="05000000000000000000" pitchFamily="2" charset="2"/>
              <a:buAutoNum type="arabicPeriod"/>
            </a:pPr>
            <a:endParaRPr lang="en-US" altLang="en-US" sz="2400"/>
          </a:p>
          <a:p>
            <a:pPr marL="609600" indent="-609600" eaLnBrk="1" hangingPunct="1">
              <a:buFont typeface="Wingdings" panose="05000000000000000000" pitchFamily="2" charset="2"/>
              <a:buAutoNum type="arabicPeriod"/>
            </a:pPr>
            <a:r>
              <a:rPr lang="en-US" altLang="en-US" sz="2400"/>
              <a:t>Locate major diameter or minor diameter on the pre-operative radiograph</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5">
            <a:extLst>
              <a:ext uri="{FF2B5EF4-FFF2-40B4-BE49-F238E27FC236}">
                <a16:creationId xmlns:a16="http://schemas.microsoft.com/office/drawing/2014/main" id="{1F80BFD5-5820-DFED-A68B-E0CC3EDCC77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fontAlgn="base">
              <a:spcBef>
                <a:spcPct val="0"/>
              </a:spcBef>
              <a:spcAft>
                <a:spcPct val="0"/>
              </a:spcAft>
            </a:pPr>
            <a:fld id="{D540DB73-C148-440B-9343-EF6E54B946B9}" type="slidenum">
              <a:rPr lang="ar-SA" altLang="en-US">
                <a:solidFill>
                  <a:srgbClr val="FFFFFF"/>
                </a:solidFill>
              </a:rPr>
              <a:pPr fontAlgn="base">
                <a:spcBef>
                  <a:spcPct val="0"/>
                </a:spcBef>
                <a:spcAft>
                  <a:spcPct val="0"/>
                </a:spcAft>
              </a:pPr>
              <a:t>18</a:t>
            </a:fld>
            <a:endParaRPr lang="en-US" altLang="en-US">
              <a:solidFill>
                <a:srgbClr val="FFFFFF"/>
              </a:solidFill>
            </a:endParaRPr>
          </a:p>
        </p:txBody>
      </p:sp>
      <p:sp>
        <p:nvSpPr>
          <p:cNvPr id="43011" name="Rectangle 3">
            <a:extLst>
              <a:ext uri="{FF2B5EF4-FFF2-40B4-BE49-F238E27FC236}">
                <a16:creationId xmlns:a16="http://schemas.microsoft.com/office/drawing/2014/main" id="{AE51B19A-205E-050C-7284-D391741B0831}"/>
              </a:ext>
            </a:extLst>
          </p:cNvPr>
          <p:cNvSpPr>
            <a:spLocks noGrp="1" noChangeArrowheads="1"/>
          </p:cNvSpPr>
          <p:nvPr>
            <p:ph type="body" idx="1"/>
          </p:nvPr>
        </p:nvSpPr>
        <p:spPr>
          <a:xfrm>
            <a:off x="1981200" y="304800"/>
            <a:ext cx="8229600" cy="6248400"/>
          </a:xfrm>
        </p:spPr>
        <p:txBody>
          <a:bodyPr/>
          <a:lstStyle/>
          <a:p>
            <a:pPr eaLnBrk="1" hangingPunct="1">
              <a:lnSpc>
                <a:spcPct val="90000"/>
              </a:lnSpc>
              <a:buFont typeface="Wingdings" panose="05000000000000000000" pitchFamily="2" charset="2"/>
              <a:buNone/>
            </a:pPr>
            <a:r>
              <a:rPr lang="en-US" altLang="en-US">
                <a:solidFill>
                  <a:srgbClr val="FF0066"/>
                </a:solidFill>
              </a:rPr>
              <a:t>3.</a:t>
            </a:r>
            <a:r>
              <a:rPr lang="en-US" altLang="en-US"/>
              <a:t> </a:t>
            </a:r>
            <a:r>
              <a:rPr lang="en-US" altLang="en-US" sz="2400"/>
              <a:t>Estimate the length of the root(s), by measuring the length with a millimeter ruler on the preoperative radiographs (without projection, but may use magnification)</a:t>
            </a:r>
          </a:p>
          <a:p>
            <a:pPr eaLnBrk="1" hangingPunct="1">
              <a:lnSpc>
                <a:spcPct val="90000"/>
              </a:lnSpc>
              <a:buFont typeface="Wingdings" panose="05000000000000000000" pitchFamily="2" charset="2"/>
              <a:buNone/>
            </a:pPr>
            <a:endParaRPr lang="en-US" altLang="en-US" sz="2400"/>
          </a:p>
          <a:p>
            <a:pPr eaLnBrk="1" hangingPunct="1">
              <a:lnSpc>
                <a:spcPct val="90000"/>
              </a:lnSpc>
              <a:buFont typeface="Wingdings" panose="05000000000000000000" pitchFamily="2" charset="2"/>
              <a:buNone/>
            </a:pPr>
            <a:endParaRPr lang="en-US" altLang="en-US" sz="2400"/>
          </a:p>
          <a:p>
            <a:pPr eaLnBrk="1" hangingPunct="1">
              <a:lnSpc>
                <a:spcPct val="90000"/>
              </a:lnSpc>
              <a:buFont typeface="Wingdings" panose="05000000000000000000" pitchFamily="2" charset="2"/>
              <a:buNone/>
            </a:pPr>
            <a:r>
              <a:rPr lang="en-US" altLang="en-US" sz="2400"/>
              <a:t> </a:t>
            </a:r>
          </a:p>
          <a:p>
            <a:pPr eaLnBrk="1" hangingPunct="1">
              <a:lnSpc>
                <a:spcPct val="90000"/>
              </a:lnSpc>
              <a:buFont typeface="Wingdings" panose="05000000000000000000" pitchFamily="2" charset="2"/>
              <a:buNone/>
            </a:pPr>
            <a:r>
              <a:rPr lang="en-US" altLang="en-US" sz="2400">
                <a:solidFill>
                  <a:srgbClr val="FF0066"/>
                </a:solidFill>
              </a:rPr>
              <a:t>4.</a:t>
            </a:r>
            <a:r>
              <a:rPr lang="en-US" altLang="en-US" sz="2400"/>
              <a:t> Estimate the width of the canal(s) on the radiographs. Choose an appropriate fitting file.</a:t>
            </a:r>
          </a:p>
          <a:p>
            <a:pPr eaLnBrk="1" hangingPunct="1">
              <a:lnSpc>
                <a:spcPct val="90000"/>
              </a:lnSpc>
              <a:buFont typeface="Wingdings" panose="05000000000000000000" pitchFamily="2" charset="2"/>
              <a:buNone/>
            </a:pPr>
            <a:endParaRPr lang="en-US" altLang="en-US" sz="24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5">
            <a:extLst>
              <a:ext uri="{FF2B5EF4-FFF2-40B4-BE49-F238E27FC236}">
                <a16:creationId xmlns:a16="http://schemas.microsoft.com/office/drawing/2014/main" id="{59E7580A-F9DF-9642-C012-DA603C90057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fontAlgn="base">
              <a:spcBef>
                <a:spcPct val="0"/>
              </a:spcBef>
              <a:spcAft>
                <a:spcPct val="0"/>
              </a:spcAft>
            </a:pPr>
            <a:fld id="{D6B6AE24-8749-406D-983B-5916074FAA3C}" type="slidenum">
              <a:rPr lang="ar-SA" altLang="en-US">
                <a:solidFill>
                  <a:srgbClr val="FFFFFF"/>
                </a:solidFill>
              </a:rPr>
              <a:pPr fontAlgn="base">
                <a:spcBef>
                  <a:spcPct val="0"/>
                </a:spcBef>
                <a:spcAft>
                  <a:spcPct val="0"/>
                </a:spcAft>
              </a:pPr>
              <a:t>19</a:t>
            </a:fld>
            <a:endParaRPr lang="en-US" altLang="en-US">
              <a:solidFill>
                <a:srgbClr val="FFFFFF"/>
              </a:solidFill>
            </a:endParaRPr>
          </a:p>
        </p:txBody>
      </p:sp>
      <p:sp>
        <p:nvSpPr>
          <p:cNvPr id="44035" name="Rectangle 3">
            <a:extLst>
              <a:ext uri="{FF2B5EF4-FFF2-40B4-BE49-F238E27FC236}">
                <a16:creationId xmlns:a16="http://schemas.microsoft.com/office/drawing/2014/main" id="{2D90DDC4-1CED-08A9-8FB0-25B696D3F70E}"/>
              </a:ext>
            </a:extLst>
          </p:cNvPr>
          <p:cNvSpPr>
            <a:spLocks noGrp="1" noChangeArrowheads="1"/>
          </p:cNvSpPr>
          <p:nvPr>
            <p:ph type="body" idx="1"/>
          </p:nvPr>
        </p:nvSpPr>
        <p:spPr>
          <a:xfrm>
            <a:off x="1905000" y="304800"/>
            <a:ext cx="8458200" cy="6553200"/>
          </a:xfrm>
        </p:spPr>
        <p:txBody>
          <a:bodyPr/>
          <a:lstStyle/>
          <a:p>
            <a:pPr eaLnBrk="1" hangingPunct="1">
              <a:lnSpc>
                <a:spcPct val="90000"/>
              </a:lnSpc>
              <a:buFont typeface="Wingdings" panose="05000000000000000000" pitchFamily="2" charset="2"/>
              <a:buNone/>
            </a:pPr>
            <a:r>
              <a:rPr lang="en-US" altLang="en-US" sz="2800">
                <a:solidFill>
                  <a:srgbClr val="FF0066"/>
                </a:solidFill>
              </a:rPr>
              <a:t>6.</a:t>
            </a:r>
            <a:r>
              <a:rPr lang="en-US" altLang="en-US" sz="2800"/>
              <a:t> </a:t>
            </a:r>
            <a:r>
              <a:rPr lang="en-US" altLang="en-US" sz="2400"/>
              <a:t>If the file appears too long or too short by more than 1 mm from minor diameter, make the interpolation (correction), adjust the file accordingly, and retake the film to verify aacuracy.</a:t>
            </a:r>
          </a:p>
          <a:p>
            <a:pPr eaLnBrk="1" hangingPunct="1">
              <a:lnSpc>
                <a:spcPct val="90000"/>
              </a:lnSpc>
              <a:buFont typeface="Wingdings" panose="05000000000000000000" pitchFamily="2" charset="2"/>
              <a:buNone/>
            </a:pPr>
            <a:endParaRPr lang="en-US" altLang="en-US" sz="2400"/>
          </a:p>
          <a:p>
            <a:pPr eaLnBrk="1" hangingPunct="1">
              <a:lnSpc>
                <a:spcPct val="90000"/>
              </a:lnSpc>
              <a:buFont typeface="Wingdings" panose="05000000000000000000" pitchFamily="2" charset="2"/>
              <a:buNone/>
            </a:pPr>
            <a:r>
              <a:rPr lang="en-US" altLang="en-US" sz="2400">
                <a:solidFill>
                  <a:srgbClr val="FF0066"/>
                </a:solidFill>
              </a:rPr>
              <a:t>7.</a:t>
            </a:r>
            <a:r>
              <a:rPr lang="en-US" altLang="en-US" sz="2400"/>
              <a:t> If the file appears too long or too short by less than 1 mm from minor diameter, make the interpolation (coorection) and use that as the calculated WL</a:t>
            </a:r>
          </a:p>
          <a:p>
            <a:pPr eaLnBrk="1" hangingPunct="1">
              <a:lnSpc>
                <a:spcPct val="90000"/>
              </a:lnSpc>
              <a:buFont typeface="Wingdings" panose="05000000000000000000" pitchFamily="2" charset="2"/>
              <a:buNone/>
            </a:pPr>
            <a:endParaRPr lang="en-US" altLang="en-US" sz="2400"/>
          </a:p>
          <a:p>
            <a:pPr eaLnBrk="1" hangingPunct="1">
              <a:lnSpc>
                <a:spcPct val="90000"/>
              </a:lnSpc>
              <a:buFont typeface="Wingdings" panose="05000000000000000000" pitchFamily="2" charset="2"/>
              <a:buNone/>
            </a:pPr>
            <a:r>
              <a:rPr lang="en-US" altLang="en-US" sz="2400">
                <a:solidFill>
                  <a:srgbClr val="FF0066"/>
                </a:solidFill>
              </a:rPr>
              <a:t>8.</a:t>
            </a:r>
            <a:r>
              <a:rPr lang="en-US" altLang="en-US" sz="2400"/>
              <a:t> If file reaches the major diameter exactly, subtract 0.5 mm from that length if the patient is 35 years old or younger or </a:t>
            </a:r>
          </a:p>
          <a:p>
            <a:pPr eaLnBrk="1" hangingPunct="1">
              <a:lnSpc>
                <a:spcPct val="90000"/>
              </a:lnSpc>
              <a:buFont typeface="Wingdings" panose="05000000000000000000" pitchFamily="2" charset="2"/>
              <a:buNone/>
            </a:pPr>
            <a:r>
              <a:rPr lang="en-US" altLang="en-US" sz="2400"/>
              <a:t>   0.67 mm from that length if the patient is older. If the file reaches the site that you believe is exactly at the minor diameter, use that as the calculated working length</a:t>
            </a:r>
            <a:r>
              <a:rPr lang="en-US" altLang="en-US" sz="280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94971" y="609603"/>
            <a:ext cx="9260115" cy="1103091"/>
          </a:xfrm>
        </p:spPr>
        <p:txBody>
          <a:bodyPr>
            <a:normAutofit/>
          </a:bodyPr>
          <a:lstStyle/>
          <a:p>
            <a:r>
              <a:rPr lang="en-US" b="1" dirty="0">
                <a:solidFill>
                  <a:schemeClr val="tx1"/>
                </a:solidFill>
                <a:effectLst/>
                <a:latin typeface="Times New Roman" panose="02020603050405020304" pitchFamily="18" charset="0"/>
                <a:cs typeface="Times New Roman" panose="02020603050405020304" pitchFamily="18" charset="0"/>
              </a:rPr>
              <a:t>Specific learning Objectives </a:t>
            </a:r>
            <a:endParaRPr lang="en-US" sz="3100" b="1" dirty="0">
              <a:effectLst/>
              <a:latin typeface="Times New Roman" panose="02020603050405020304" pitchFamily="18" charset="0"/>
              <a:cs typeface="Times New Roman" panose="02020603050405020304" pitchFamily="18" charset="0"/>
            </a:endParaRPr>
          </a:p>
        </p:txBody>
      </p:sp>
      <p:graphicFrame>
        <p:nvGraphicFramePr>
          <p:cNvPr id="2" name="Table 1"/>
          <p:cNvGraphicFramePr>
            <a:graphicFrameLocks noGrp="1"/>
          </p:cNvGraphicFramePr>
          <p:nvPr/>
        </p:nvGraphicFramePr>
        <p:xfrm>
          <a:off x="711201" y="2612570"/>
          <a:ext cx="10232570" cy="1817996"/>
        </p:xfrm>
        <a:graphic>
          <a:graphicData uri="http://schemas.openxmlformats.org/drawingml/2006/table">
            <a:tbl>
              <a:tblPr firstRow="1" bandRow="1">
                <a:tableStyleId>{5C22544A-7EE6-4342-B048-85BDC9FD1C3A}</a:tableStyleId>
              </a:tblPr>
              <a:tblGrid>
                <a:gridCol w="2700665">
                  <a:extLst>
                    <a:ext uri="{9D8B030D-6E8A-4147-A177-3AD203B41FA5}">
                      <a16:colId xmlns:a16="http://schemas.microsoft.com/office/drawing/2014/main" val="946123654"/>
                    </a:ext>
                  </a:extLst>
                </a:gridCol>
                <a:gridCol w="4459236">
                  <a:extLst>
                    <a:ext uri="{9D8B030D-6E8A-4147-A177-3AD203B41FA5}">
                      <a16:colId xmlns:a16="http://schemas.microsoft.com/office/drawing/2014/main" val="2411658997"/>
                    </a:ext>
                  </a:extLst>
                </a:gridCol>
                <a:gridCol w="3072669">
                  <a:extLst>
                    <a:ext uri="{9D8B030D-6E8A-4147-A177-3AD203B41FA5}">
                      <a16:colId xmlns:a16="http://schemas.microsoft.com/office/drawing/2014/main" val="3411213719"/>
                    </a:ext>
                  </a:extLst>
                </a:gridCol>
              </a:tblGrid>
              <a:tr h="454499">
                <a:tc>
                  <a:txBody>
                    <a:bodyPr/>
                    <a:lstStyle/>
                    <a:p>
                      <a:r>
                        <a:rPr lang="en-US" dirty="0"/>
                        <a:t>Core areas* </a:t>
                      </a:r>
                    </a:p>
                  </a:txBody>
                  <a:tcPr/>
                </a:tc>
                <a:tc>
                  <a:txBody>
                    <a:bodyPr/>
                    <a:lstStyle/>
                    <a:p>
                      <a:r>
                        <a:rPr lang="en-US" dirty="0"/>
                        <a:t>Domain</a:t>
                      </a:r>
                      <a:r>
                        <a:rPr lang="en-US" baseline="0" dirty="0"/>
                        <a:t> **</a:t>
                      </a:r>
                      <a:endParaRPr lang="en-US" dirty="0"/>
                    </a:p>
                  </a:txBody>
                  <a:tcPr/>
                </a:tc>
                <a:tc>
                  <a:txBody>
                    <a:bodyPr/>
                    <a:lstStyle/>
                    <a:p>
                      <a:r>
                        <a:rPr lang="en-US" dirty="0"/>
                        <a:t>Category #</a:t>
                      </a:r>
                    </a:p>
                  </a:txBody>
                  <a:tcPr/>
                </a:tc>
                <a:extLst>
                  <a:ext uri="{0D108BD9-81ED-4DB2-BD59-A6C34878D82A}">
                    <a16:rowId xmlns:a16="http://schemas.microsoft.com/office/drawing/2014/main" val="868424398"/>
                  </a:ext>
                </a:extLst>
              </a:tr>
              <a:tr h="454499">
                <a:tc>
                  <a:txBody>
                    <a:bodyPr/>
                    <a:lstStyle/>
                    <a:p>
                      <a:r>
                        <a:rPr lang="en-US" dirty="0"/>
                        <a:t>Introduction </a:t>
                      </a:r>
                    </a:p>
                  </a:txBody>
                  <a:tcPr/>
                </a:tc>
                <a:tc>
                  <a:txBody>
                    <a:bodyPr/>
                    <a:lstStyle/>
                    <a:p>
                      <a:r>
                        <a:rPr lang="en-US" dirty="0"/>
                        <a:t>Cognitive </a:t>
                      </a:r>
                    </a:p>
                  </a:txBody>
                  <a:tcPr/>
                </a:tc>
                <a:tc>
                  <a:txBody>
                    <a:bodyPr/>
                    <a:lstStyle/>
                    <a:p>
                      <a:r>
                        <a:rPr lang="en-US" dirty="0"/>
                        <a:t>Must know</a:t>
                      </a:r>
                    </a:p>
                  </a:txBody>
                  <a:tcPr/>
                </a:tc>
                <a:extLst>
                  <a:ext uri="{0D108BD9-81ED-4DB2-BD59-A6C34878D82A}">
                    <a16:rowId xmlns:a16="http://schemas.microsoft.com/office/drawing/2014/main" val="3586572506"/>
                  </a:ext>
                </a:extLst>
              </a:tr>
              <a:tr h="454499">
                <a:tc>
                  <a:txBody>
                    <a:bodyPr/>
                    <a:lstStyle/>
                    <a:p>
                      <a:r>
                        <a:rPr lang="en-US" dirty="0"/>
                        <a:t>Method </a:t>
                      </a:r>
                    </a:p>
                  </a:txBody>
                  <a:tcPr/>
                </a:tc>
                <a:tc>
                  <a:txBody>
                    <a:bodyPr/>
                    <a:lstStyle/>
                    <a:p>
                      <a:r>
                        <a:rPr lang="en-US" dirty="0"/>
                        <a:t>Psychomotor </a:t>
                      </a:r>
                    </a:p>
                  </a:txBody>
                  <a:tcPr/>
                </a:tc>
                <a:tc>
                  <a:txBody>
                    <a:bodyPr/>
                    <a:lstStyle/>
                    <a:p>
                      <a:r>
                        <a:rPr lang="en-US" dirty="0"/>
                        <a:t>Must know </a:t>
                      </a:r>
                    </a:p>
                  </a:txBody>
                  <a:tcPr/>
                </a:tc>
                <a:extLst>
                  <a:ext uri="{0D108BD9-81ED-4DB2-BD59-A6C34878D82A}">
                    <a16:rowId xmlns:a16="http://schemas.microsoft.com/office/drawing/2014/main" val="2359924706"/>
                  </a:ext>
                </a:extLst>
              </a:tr>
              <a:tr h="454499">
                <a:tc>
                  <a:txBody>
                    <a:bodyPr/>
                    <a:lstStyle/>
                    <a:p>
                      <a:r>
                        <a:rPr lang="en-US" dirty="0"/>
                        <a:t>Armamentarium </a:t>
                      </a:r>
                    </a:p>
                  </a:txBody>
                  <a:tcPr/>
                </a:tc>
                <a:tc>
                  <a:txBody>
                    <a:bodyPr/>
                    <a:lstStyle/>
                    <a:p>
                      <a:r>
                        <a:rPr lang="en-US" dirty="0"/>
                        <a:t>Cognitive </a:t>
                      </a:r>
                    </a:p>
                  </a:txBody>
                  <a:tcPr/>
                </a:tc>
                <a:tc>
                  <a:txBody>
                    <a:bodyPr/>
                    <a:lstStyle/>
                    <a:p>
                      <a:r>
                        <a:rPr lang="en-US" dirty="0"/>
                        <a:t>Must know</a:t>
                      </a:r>
                    </a:p>
                  </a:txBody>
                  <a:tcPr/>
                </a:tc>
                <a:extLst>
                  <a:ext uri="{0D108BD9-81ED-4DB2-BD59-A6C34878D82A}">
                    <a16:rowId xmlns:a16="http://schemas.microsoft.com/office/drawing/2014/main" val="2577297493"/>
                  </a:ext>
                </a:extLst>
              </a:tr>
            </a:tbl>
          </a:graphicData>
        </a:graphic>
      </p:graphicFrame>
      <p:sp>
        <p:nvSpPr>
          <p:cNvPr id="3" name="TextBox 2"/>
          <p:cNvSpPr txBox="1"/>
          <p:nvPr/>
        </p:nvSpPr>
        <p:spPr>
          <a:xfrm>
            <a:off x="856343" y="4743275"/>
            <a:ext cx="8287656" cy="1815882"/>
          </a:xfrm>
          <a:prstGeom prst="rect">
            <a:avLst/>
          </a:prstGeom>
          <a:noFill/>
        </p:spPr>
        <p:txBody>
          <a:bodyPr wrap="square" rtlCol="0">
            <a:spAutoFit/>
          </a:bodyPr>
          <a:lstStyle/>
          <a:p>
            <a:pPr marL="285750" indent="-285750">
              <a:buFont typeface="Arial" panose="020B0604020202020204" pitchFamily="34" charset="0"/>
              <a:buChar char="•"/>
            </a:pPr>
            <a:r>
              <a:rPr lang="en-US" sz="2800" dirty="0"/>
              <a:t>*Subtopic of importance</a:t>
            </a:r>
          </a:p>
          <a:p>
            <a:pPr marL="285750" indent="-285750">
              <a:buFont typeface="Arial" panose="020B0604020202020204" pitchFamily="34" charset="0"/>
              <a:buChar char="•"/>
            </a:pPr>
            <a:r>
              <a:rPr lang="en-US" sz="2800" dirty="0"/>
              <a:t>**  Cognitive, Psychomotor   or Affective </a:t>
            </a:r>
          </a:p>
          <a:p>
            <a:pPr marL="285750" indent="-285750">
              <a:buFont typeface="Arial" panose="020B0604020202020204" pitchFamily="34" charset="0"/>
              <a:buChar char="•"/>
            </a:pPr>
            <a:r>
              <a:rPr lang="en-US" sz="2800" dirty="0"/>
              <a:t># Must know , Nice to know  &amp; Desire to know </a:t>
            </a:r>
          </a:p>
          <a:p>
            <a:r>
              <a:rPr lang="en-US" sz="2800" dirty="0"/>
              <a:t>( Table to be prepared as per the above format )</a:t>
            </a:r>
          </a:p>
        </p:txBody>
      </p:sp>
      <p:sp>
        <p:nvSpPr>
          <p:cNvPr id="4" name="Rectangle 3"/>
          <p:cNvSpPr/>
          <p:nvPr/>
        </p:nvSpPr>
        <p:spPr>
          <a:xfrm>
            <a:off x="1175656" y="1878767"/>
            <a:ext cx="9797143" cy="523220"/>
          </a:xfrm>
          <a:prstGeom prst="rect">
            <a:avLst/>
          </a:prstGeom>
        </p:spPr>
        <p:txBody>
          <a:bodyPr wrap="square">
            <a:spAutoFit/>
          </a:bodyPr>
          <a:lstStyle/>
          <a:p>
            <a:r>
              <a:rPr lang="en-US" sz="2800" b="1" dirty="0">
                <a:latin typeface="Times New Roman" panose="02020603050405020304" pitchFamily="18" charset="0"/>
                <a:cs typeface="Times New Roman" panose="02020603050405020304" pitchFamily="18" charset="0"/>
              </a:rPr>
              <a:t>At the end of this presentation the learner is expected to know ;</a:t>
            </a:r>
            <a:endParaRPr lang="en-US" sz="2800" dirty="0"/>
          </a:p>
        </p:txBody>
      </p:sp>
      <p:sp>
        <p:nvSpPr>
          <p:cNvPr id="5" name="Slide Number Placeholder 4"/>
          <p:cNvSpPr>
            <a:spLocks noGrp="1"/>
          </p:cNvSpPr>
          <p:nvPr>
            <p:ph type="sldNum" sz="quarter" idx="12"/>
          </p:nvPr>
        </p:nvSpPr>
        <p:spPr/>
        <p:txBody>
          <a:bodyPr/>
          <a:lstStyle/>
          <a:p>
            <a:fld id="{72795863-2509-495E-A4D3-2D1EB08AA326}" type="slidenum">
              <a:rPr lang="en-US" smtClean="0"/>
              <a:t>2</a:t>
            </a:fld>
            <a:endParaRPr lang="en-US"/>
          </a:p>
        </p:txBody>
      </p:sp>
    </p:spTree>
    <p:extLst>
      <p:ext uri="{BB962C8B-B14F-4D97-AF65-F5344CB8AC3E}">
        <p14:creationId xmlns:p14="http://schemas.microsoft.com/office/powerpoint/2010/main" val="39947178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5">
            <a:extLst>
              <a:ext uri="{FF2B5EF4-FFF2-40B4-BE49-F238E27FC236}">
                <a16:creationId xmlns:a16="http://schemas.microsoft.com/office/drawing/2014/main" id="{8DA47126-ED63-B161-6240-464BB110545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fontAlgn="base">
              <a:spcBef>
                <a:spcPct val="0"/>
              </a:spcBef>
              <a:spcAft>
                <a:spcPct val="0"/>
              </a:spcAft>
            </a:pPr>
            <a:fld id="{A9E0DA73-CE55-4FCF-84DD-9A15E1518CFA}" type="slidenum">
              <a:rPr lang="ar-SA" altLang="en-US">
                <a:solidFill>
                  <a:srgbClr val="FFFFFF"/>
                </a:solidFill>
              </a:rPr>
              <a:pPr fontAlgn="base">
                <a:spcBef>
                  <a:spcPct val="0"/>
                </a:spcBef>
                <a:spcAft>
                  <a:spcPct val="0"/>
                </a:spcAft>
              </a:pPr>
              <a:t>20</a:t>
            </a:fld>
            <a:endParaRPr lang="en-US" altLang="en-US">
              <a:solidFill>
                <a:srgbClr val="FFFFFF"/>
              </a:solidFill>
            </a:endParaRPr>
          </a:p>
        </p:txBody>
      </p:sp>
      <p:sp>
        <p:nvSpPr>
          <p:cNvPr id="45059" name="Rectangle 2">
            <a:extLst>
              <a:ext uri="{FF2B5EF4-FFF2-40B4-BE49-F238E27FC236}">
                <a16:creationId xmlns:a16="http://schemas.microsoft.com/office/drawing/2014/main" id="{A5E91CEB-F979-48FF-173F-ABC76FEC540B}"/>
              </a:ext>
            </a:extLst>
          </p:cNvPr>
          <p:cNvSpPr>
            <a:spLocks noGrp="1" noChangeArrowheads="1"/>
          </p:cNvSpPr>
          <p:nvPr>
            <p:ph type="title"/>
          </p:nvPr>
        </p:nvSpPr>
        <p:spPr/>
        <p:txBody>
          <a:bodyPr/>
          <a:lstStyle/>
          <a:p>
            <a:pPr eaLnBrk="1" hangingPunct="1"/>
            <a:r>
              <a:rPr lang="en-US" altLang="en-US" sz="4800"/>
              <a:t>Use of radiographic apex as Termination point ?</a:t>
            </a:r>
          </a:p>
        </p:txBody>
      </p:sp>
      <p:sp>
        <p:nvSpPr>
          <p:cNvPr id="45060" name="Rectangle 3">
            <a:extLst>
              <a:ext uri="{FF2B5EF4-FFF2-40B4-BE49-F238E27FC236}">
                <a16:creationId xmlns:a16="http://schemas.microsoft.com/office/drawing/2014/main" id="{BBE35036-9BB3-A436-5679-A667EFB6F1FC}"/>
              </a:ext>
            </a:extLst>
          </p:cNvPr>
          <p:cNvSpPr>
            <a:spLocks noGrp="1" noChangeArrowheads="1"/>
          </p:cNvSpPr>
          <p:nvPr>
            <p:ph type="body" idx="1"/>
          </p:nvPr>
        </p:nvSpPr>
        <p:spPr>
          <a:xfrm>
            <a:off x="1524000" y="1600200"/>
            <a:ext cx="9144000" cy="5029200"/>
          </a:xfrm>
        </p:spPr>
        <p:txBody>
          <a:bodyPr/>
          <a:lstStyle/>
          <a:p>
            <a:pPr eaLnBrk="1" hangingPunct="1"/>
            <a:r>
              <a:rPr lang="en-US" altLang="en-US" sz="2400"/>
              <a:t>Weine - aspects of use of radiographic apex as Termination point.</a:t>
            </a:r>
          </a:p>
          <a:p>
            <a:pPr eaLnBrk="1" hangingPunct="1"/>
            <a:endParaRPr lang="en-US" altLang="en-US" sz="2400"/>
          </a:p>
          <a:p>
            <a:pPr eaLnBrk="1" hangingPunct="1"/>
            <a:r>
              <a:rPr lang="en-US" altLang="en-US" sz="2400"/>
              <a:t>He discussed – there still remain a number of excellent clinicians – proponents. E.g. graduates of the endodontic program at Boston University and their disciples are most active proponents of this technique.</a:t>
            </a:r>
          </a:p>
          <a:p>
            <a:pPr eaLnBrk="1" hangingPunct="1"/>
            <a:endParaRPr lang="en-US" altLang="en-US" sz="2400"/>
          </a:p>
          <a:p>
            <a:pPr eaLnBrk="1" hangingPunct="1"/>
            <a:r>
              <a:rPr lang="en-US" altLang="en-US" sz="2400"/>
              <a:t>Concept – it is impossible to locate the CDJ clinically, and the radiographic apex is the only reproducible site available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5">
            <a:extLst>
              <a:ext uri="{FF2B5EF4-FFF2-40B4-BE49-F238E27FC236}">
                <a16:creationId xmlns:a16="http://schemas.microsoft.com/office/drawing/2014/main" id="{C387C598-614A-8CE3-C883-BA9C9B64AA6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fontAlgn="base">
              <a:spcBef>
                <a:spcPct val="0"/>
              </a:spcBef>
              <a:spcAft>
                <a:spcPct val="0"/>
              </a:spcAft>
            </a:pPr>
            <a:fld id="{714C459E-CDB9-40ED-8774-28FC37888E14}" type="slidenum">
              <a:rPr lang="ar-SA" altLang="en-US">
                <a:solidFill>
                  <a:srgbClr val="FFFFFF"/>
                </a:solidFill>
              </a:rPr>
              <a:pPr fontAlgn="base">
                <a:spcBef>
                  <a:spcPct val="0"/>
                </a:spcBef>
                <a:spcAft>
                  <a:spcPct val="0"/>
                </a:spcAft>
              </a:pPr>
              <a:t>21</a:t>
            </a:fld>
            <a:endParaRPr lang="en-US" altLang="en-US">
              <a:solidFill>
                <a:srgbClr val="FFFFFF"/>
              </a:solidFill>
            </a:endParaRPr>
          </a:p>
        </p:txBody>
      </p:sp>
      <p:sp>
        <p:nvSpPr>
          <p:cNvPr id="46083" name="Rectangle 3">
            <a:extLst>
              <a:ext uri="{FF2B5EF4-FFF2-40B4-BE49-F238E27FC236}">
                <a16:creationId xmlns:a16="http://schemas.microsoft.com/office/drawing/2014/main" id="{68183433-AEC2-A7B9-C10C-5AA660FF04D8}"/>
              </a:ext>
            </a:extLst>
          </p:cNvPr>
          <p:cNvSpPr>
            <a:spLocks noGrp="1" noChangeArrowheads="1"/>
          </p:cNvSpPr>
          <p:nvPr>
            <p:ph type="body" idx="1"/>
          </p:nvPr>
        </p:nvSpPr>
        <p:spPr>
          <a:xfrm>
            <a:off x="1981200" y="533400"/>
            <a:ext cx="8458200" cy="6019800"/>
          </a:xfrm>
        </p:spPr>
        <p:txBody>
          <a:bodyPr/>
          <a:lstStyle/>
          <a:p>
            <a:pPr eaLnBrk="1" hangingPunct="1"/>
            <a:r>
              <a:rPr lang="en-US" altLang="en-US" sz="2400"/>
              <a:t>Calculate the length of the tooth to the radiographic apex – keep this distance patent – use larger file a bit shorter – most ideal preparation developed as stated</a:t>
            </a:r>
          </a:p>
          <a:p>
            <a:pPr eaLnBrk="1" hangingPunct="1"/>
            <a:endParaRPr lang="en-US" altLang="en-US" sz="2400"/>
          </a:p>
          <a:p>
            <a:pPr eaLnBrk="1" hangingPunct="1">
              <a:buFont typeface="Wingdings" panose="05000000000000000000" pitchFamily="2" charset="2"/>
              <a:buNone/>
            </a:pPr>
            <a:endParaRPr lang="en-US" altLang="en-US" sz="2400"/>
          </a:p>
          <a:p>
            <a:pPr eaLnBrk="1" hangingPunct="1"/>
            <a:endParaRPr lang="en-US" altLang="en-US" sz="2400"/>
          </a:p>
          <a:p>
            <a:pPr eaLnBrk="1" hangingPunct="1"/>
            <a:r>
              <a:rPr lang="en-US" altLang="en-US" sz="2400"/>
              <a:t>Decrease in success rate, postoperative pain, undesirable tear drop shape prepared at apex amenable to seal</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5">
            <a:extLst>
              <a:ext uri="{FF2B5EF4-FFF2-40B4-BE49-F238E27FC236}">
                <a16:creationId xmlns:a16="http://schemas.microsoft.com/office/drawing/2014/main" id="{44B6EA19-2A2A-6024-A322-B038D31986E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fontAlgn="base">
              <a:spcBef>
                <a:spcPct val="0"/>
              </a:spcBef>
              <a:spcAft>
                <a:spcPct val="0"/>
              </a:spcAft>
            </a:pPr>
            <a:fld id="{76B9123D-1DB2-4651-AEEB-D0E478D7A370}" type="slidenum">
              <a:rPr lang="ar-SA" altLang="en-US">
                <a:solidFill>
                  <a:srgbClr val="FFFFFF"/>
                </a:solidFill>
              </a:rPr>
              <a:pPr fontAlgn="base">
                <a:spcBef>
                  <a:spcPct val="0"/>
                </a:spcBef>
                <a:spcAft>
                  <a:spcPct val="0"/>
                </a:spcAft>
              </a:pPr>
              <a:t>22</a:t>
            </a:fld>
            <a:endParaRPr lang="en-US" altLang="en-US">
              <a:solidFill>
                <a:srgbClr val="FFFFFF"/>
              </a:solidFill>
            </a:endParaRPr>
          </a:p>
        </p:txBody>
      </p:sp>
      <p:sp>
        <p:nvSpPr>
          <p:cNvPr id="47107" name="Rectangle 2">
            <a:extLst>
              <a:ext uri="{FF2B5EF4-FFF2-40B4-BE49-F238E27FC236}">
                <a16:creationId xmlns:a16="http://schemas.microsoft.com/office/drawing/2014/main" id="{993F9CDC-334D-5FB8-5721-3937D0A8CFF1}"/>
              </a:ext>
            </a:extLst>
          </p:cNvPr>
          <p:cNvSpPr>
            <a:spLocks noGrp="1" noChangeArrowheads="1"/>
          </p:cNvSpPr>
          <p:nvPr>
            <p:ph type="title"/>
          </p:nvPr>
        </p:nvSpPr>
        <p:spPr/>
        <p:txBody>
          <a:bodyPr/>
          <a:lstStyle/>
          <a:p>
            <a:pPr eaLnBrk="1" hangingPunct="1"/>
            <a:r>
              <a:rPr lang="en-US" altLang="en-US"/>
              <a:t>Advantages of radiographs</a:t>
            </a:r>
          </a:p>
        </p:txBody>
      </p:sp>
      <p:sp>
        <p:nvSpPr>
          <p:cNvPr id="47108" name="Rectangle 3">
            <a:extLst>
              <a:ext uri="{FF2B5EF4-FFF2-40B4-BE49-F238E27FC236}">
                <a16:creationId xmlns:a16="http://schemas.microsoft.com/office/drawing/2014/main" id="{1C042168-EABE-BD8E-7024-6FA58FAEB3CA}"/>
              </a:ext>
            </a:extLst>
          </p:cNvPr>
          <p:cNvSpPr>
            <a:spLocks noGrp="1" noChangeArrowheads="1"/>
          </p:cNvSpPr>
          <p:nvPr>
            <p:ph type="body" idx="1"/>
          </p:nvPr>
        </p:nvSpPr>
        <p:spPr/>
        <p:txBody>
          <a:bodyPr/>
          <a:lstStyle/>
          <a:p>
            <a:pPr eaLnBrk="1" hangingPunct="1"/>
            <a:r>
              <a:rPr lang="en-US" altLang="en-US" sz="2400"/>
              <a:t>It is an accurate road map between access opening and apex provided - proper angulation &amp; technique are employed and – interpreted correctly</a:t>
            </a:r>
          </a:p>
          <a:p>
            <a:pPr eaLnBrk="1" hangingPunct="1"/>
            <a:endParaRPr lang="en-US" altLang="en-US" sz="2400"/>
          </a:p>
          <a:p>
            <a:pPr eaLnBrk="1" hangingPunct="1"/>
            <a:r>
              <a:rPr lang="en-US" altLang="en-US" sz="2400"/>
              <a:t>Easy to use</a:t>
            </a:r>
          </a:p>
          <a:p>
            <a:pPr eaLnBrk="1" hangingPunct="1"/>
            <a:endParaRPr lang="en-US" altLang="en-US" sz="2400"/>
          </a:p>
          <a:p>
            <a:pPr eaLnBrk="1" hangingPunct="1"/>
            <a:r>
              <a:rPr lang="en-US" altLang="en-US" sz="2400"/>
              <a:t>The use of high speed films and automatic processing techniques – also lessened the time required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5">
            <a:extLst>
              <a:ext uri="{FF2B5EF4-FFF2-40B4-BE49-F238E27FC236}">
                <a16:creationId xmlns:a16="http://schemas.microsoft.com/office/drawing/2014/main" id="{FFD4127E-5B14-77F9-6D3F-8421BB9A447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fontAlgn="base">
              <a:spcBef>
                <a:spcPct val="0"/>
              </a:spcBef>
              <a:spcAft>
                <a:spcPct val="0"/>
              </a:spcAft>
            </a:pPr>
            <a:fld id="{CF9A023F-6A6D-47FB-9A6D-ED9837010B56}" type="slidenum">
              <a:rPr lang="ar-SA" altLang="en-US">
                <a:solidFill>
                  <a:srgbClr val="FFFFFF"/>
                </a:solidFill>
              </a:rPr>
              <a:pPr fontAlgn="base">
                <a:spcBef>
                  <a:spcPct val="0"/>
                </a:spcBef>
                <a:spcAft>
                  <a:spcPct val="0"/>
                </a:spcAft>
              </a:pPr>
              <a:t>23</a:t>
            </a:fld>
            <a:endParaRPr lang="en-US" altLang="en-US">
              <a:solidFill>
                <a:srgbClr val="FFFFFF"/>
              </a:solidFill>
            </a:endParaRPr>
          </a:p>
        </p:txBody>
      </p:sp>
      <p:sp>
        <p:nvSpPr>
          <p:cNvPr id="48131" name="Rectangle 2">
            <a:extLst>
              <a:ext uri="{FF2B5EF4-FFF2-40B4-BE49-F238E27FC236}">
                <a16:creationId xmlns:a16="http://schemas.microsoft.com/office/drawing/2014/main" id="{697AB99F-D1F0-FFFF-DA80-40116B5CA8D7}"/>
              </a:ext>
            </a:extLst>
          </p:cNvPr>
          <p:cNvSpPr>
            <a:spLocks noGrp="1" noChangeArrowheads="1"/>
          </p:cNvSpPr>
          <p:nvPr>
            <p:ph type="title"/>
          </p:nvPr>
        </p:nvSpPr>
        <p:spPr/>
        <p:txBody>
          <a:bodyPr/>
          <a:lstStyle/>
          <a:p>
            <a:pPr eaLnBrk="1" hangingPunct="1"/>
            <a:r>
              <a:rPr lang="en-US" altLang="en-US"/>
              <a:t>Disadvantages of radiographs</a:t>
            </a:r>
          </a:p>
        </p:txBody>
      </p:sp>
      <p:sp>
        <p:nvSpPr>
          <p:cNvPr id="48132" name="Rectangle 3">
            <a:extLst>
              <a:ext uri="{FF2B5EF4-FFF2-40B4-BE49-F238E27FC236}">
                <a16:creationId xmlns:a16="http://schemas.microsoft.com/office/drawing/2014/main" id="{1B22755F-484A-9343-32AB-96BC474D5307}"/>
              </a:ext>
            </a:extLst>
          </p:cNvPr>
          <p:cNvSpPr>
            <a:spLocks noGrp="1" noChangeArrowheads="1"/>
          </p:cNvSpPr>
          <p:nvPr>
            <p:ph type="body" idx="1"/>
          </p:nvPr>
        </p:nvSpPr>
        <p:spPr/>
        <p:txBody>
          <a:bodyPr/>
          <a:lstStyle/>
          <a:p>
            <a:pPr eaLnBrk="1" hangingPunct="1"/>
            <a:r>
              <a:rPr lang="en-US" altLang="en-US" sz="2400"/>
              <a:t>Radiation hazards patients as well as operator</a:t>
            </a:r>
          </a:p>
          <a:p>
            <a:pPr eaLnBrk="1" hangingPunct="1"/>
            <a:r>
              <a:rPr lang="en-US" altLang="en-US" sz="2400"/>
              <a:t>Probably time consuming</a:t>
            </a:r>
          </a:p>
          <a:p>
            <a:pPr eaLnBrk="1" hangingPunct="1"/>
            <a:r>
              <a:rPr lang="en-US" altLang="en-US" sz="2400"/>
              <a:t>Loss of bucco-lingual details</a:t>
            </a:r>
          </a:p>
          <a:p>
            <a:pPr eaLnBrk="1" hangingPunct="1"/>
            <a:r>
              <a:rPr lang="en-US" altLang="en-US" sz="2400"/>
              <a:t>If rubber dam in place – taking radiograph becomes difficult</a:t>
            </a:r>
          </a:p>
          <a:p>
            <a:pPr eaLnBrk="1" hangingPunct="1"/>
            <a:r>
              <a:rPr lang="en-US" altLang="en-US" sz="2400"/>
              <a:t>Gag reflex</a:t>
            </a:r>
          </a:p>
          <a:p>
            <a:pPr eaLnBrk="1" hangingPunct="1"/>
            <a:r>
              <a:rPr lang="en-US" altLang="en-US" sz="2400"/>
              <a:t>Observer bias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5">
            <a:extLst>
              <a:ext uri="{FF2B5EF4-FFF2-40B4-BE49-F238E27FC236}">
                <a16:creationId xmlns:a16="http://schemas.microsoft.com/office/drawing/2014/main" id="{092770BD-0E8E-461B-34A5-13F37274DB7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fontAlgn="base">
              <a:spcBef>
                <a:spcPct val="0"/>
              </a:spcBef>
              <a:spcAft>
                <a:spcPct val="0"/>
              </a:spcAft>
            </a:pPr>
            <a:fld id="{5B6165A5-6B3C-494E-A027-C4A89AF6F909}" type="slidenum">
              <a:rPr lang="ar-SA" altLang="en-US">
                <a:solidFill>
                  <a:srgbClr val="FFFFFF"/>
                </a:solidFill>
              </a:rPr>
              <a:pPr fontAlgn="base">
                <a:spcBef>
                  <a:spcPct val="0"/>
                </a:spcBef>
                <a:spcAft>
                  <a:spcPct val="0"/>
                </a:spcAft>
              </a:pPr>
              <a:t>24</a:t>
            </a:fld>
            <a:endParaRPr lang="en-US" altLang="en-US">
              <a:solidFill>
                <a:srgbClr val="FFFFFF"/>
              </a:solidFill>
            </a:endParaRPr>
          </a:p>
        </p:txBody>
      </p:sp>
      <p:sp>
        <p:nvSpPr>
          <p:cNvPr id="49155" name="Rectangle 2">
            <a:extLst>
              <a:ext uri="{FF2B5EF4-FFF2-40B4-BE49-F238E27FC236}">
                <a16:creationId xmlns:a16="http://schemas.microsoft.com/office/drawing/2014/main" id="{B70860C9-719F-C084-3DC9-7993E38F12C8}"/>
              </a:ext>
            </a:extLst>
          </p:cNvPr>
          <p:cNvSpPr>
            <a:spLocks noGrp="1" noChangeArrowheads="1"/>
          </p:cNvSpPr>
          <p:nvPr>
            <p:ph type="title"/>
          </p:nvPr>
        </p:nvSpPr>
        <p:spPr>
          <a:xfrm>
            <a:off x="1981200" y="609600"/>
            <a:ext cx="8229600" cy="1524000"/>
          </a:xfrm>
        </p:spPr>
        <p:txBody>
          <a:bodyPr/>
          <a:lstStyle/>
          <a:p>
            <a:pPr eaLnBrk="1" hangingPunct="1">
              <a:lnSpc>
                <a:spcPct val="110000"/>
              </a:lnSpc>
            </a:pPr>
            <a:r>
              <a:rPr lang="en-US" altLang="en-US" sz="4400"/>
              <a:t>Expanded radiographic paradigms for </a:t>
            </a:r>
            <a:r>
              <a:rPr lang="en-US" altLang="en-US" sz="4000"/>
              <a:t>Determination of Working Length </a:t>
            </a:r>
          </a:p>
        </p:txBody>
      </p:sp>
      <p:sp>
        <p:nvSpPr>
          <p:cNvPr id="49156" name="Rectangle 3">
            <a:extLst>
              <a:ext uri="{FF2B5EF4-FFF2-40B4-BE49-F238E27FC236}">
                <a16:creationId xmlns:a16="http://schemas.microsoft.com/office/drawing/2014/main" id="{CE9EC549-BFE3-BC8A-6DF4-DF801BF1372A}"/>
              </a:ext>
            </a:extLst>
          </p:cNvPr>
          <p:cNvSpPr>
            <a:spLocks noGrp="1" noChangeArrowheads="1"/>
          </p:cNvSpPr>
          <p:nvPr>
            <p:ph type="body" idx="1"/>
          </p:nvPr>
        </p:nvSpPr>
        <p:spPr>
          <a:xfrm>
            <a:off x="1981200" y="2286000"/>
            <a:ext cx="8229600" cy="2514600"/>
          </a:xfrm>
        </p:spPr>
        <p:txBody>
          <a:bodyPr/>
          <a:lstStyle/>
          <a:p>
            <a:pPr algn="ctr" eaLnBrk="1" hangingPunct="1">
              <a:lnSpc>
                <a:spcPct val="140000"/>
              </a:lnSpc>
            </a:pPr>
            <a:r>
              <a:rPr lang="en-US" altLang="en-US"/>
              <a:t>Xeroradiography</a:t>
            </a:r>
          </a:p>
          <a:p>
            <a:pPr algn="ctr" eaLnBrk="1" hangingPunct="1">
              <a:lnSpc>
                <a:spcPct val="140000"/>
              </a:lnSpc>
            </a:pPr>
            <a:r>
              <a:rPr lang="en-US" altLang="en-US"/>
              <a:t>Digital image processing</a:t>
            </a:r>
          </a:p>
          <a:p>
            <a:pPr algn="ctr" eaLnBrk="1" hangingPunct="1">
              <a:lnSpc>
                <a:spcPct val="140000"/>
              </a:lnSpc>
            </a:pPr>
            <a:r>
              <a:rPr lang="en-US" altLang="en-US"/>
              <a:t>Radiovisiography</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06400" y="277813"/>
            <a:ext cx="11393714" cy="1463901"/>
          </a:xfrm>
        </p:spPr>
        <p:txBody>
          <a:bodyPr>
            <a:normAutofit/>
          </a:bodyPr>
          <a:lstStyle/>
          <a:p>
            <a:r>
              <a:rPr lang="en-US" sz="3600" b="1" dirty="0">
                <a:solidFill>
                  <a:schemeClr val="tx1"/>
                </a:solidFill>
                <a:effectLst/>
                <a:latin typeface="Times New Roman" panose="02020603050405020304" pitchFamily="18" charset="0"/>
                <a:cs typeface="Times New Roman" panose="02020603050405020304" pitchFamily="18" charset="0"/>
              </a:rPr>
              <a:t>TAKE HOME MESSEGE/ FOR THE TOPIC COVERED (SUMMARY)  </a:t>
            </a:r>
            <a:endParaRPr lang="en-US" sz="3600" b="1" dirty="0">
              <a:effectLst/>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72795863-2509-495E-A4D3-2D1EB08AA326}" type="slidenum">
              <a:rPr lang="en-US" smtClean="0"/>
              <a:t>25</a:t>
            </a:fld>
            <a:endParaRPr lang="en-US"/>
          </a:p>
        </p:txBody>
      </p:sp>
      <p:sp>
        <p:nvSpPr>
          <p:cNvPr id="4" name="TextBox 3">
            <a:extLst>
              <a:ext uri="{FF2B5EF4-FFF2-40B4-BE49-F238E27FC236}">
                <a16:creationId xmlns:a16="http://schemas.microsoft.com/office/drawing/2014/main" id="{B93D9684-972A-2DFE-2D27-BF324D4D1C78}"/>
              </a:ext>
            </a:extLst>
          </p:cNvPr>
          <p:cNvSpPr txBox="1"/>
          <p:nvPr/>
        </p:nvSpPr>
        <p:spPr>
          <a:xfrm>
            <a:off x="1686232" y="1854664"/>
            <a:ext cx="8136193" cy="4044184"/>
          </a:xfrm>
          <a:prstGeom prst="rect">
            <a:avLst/>
          </a:prstGeom>
          <a:noFill/>
        </p:spPr>
        <p:txBody>
          <a:bodyPr wrap="square">
            <a:spAutoFit/>
          </a:bodyPr>
          <a:lstStyle/>
          <a:p>
            <a:pPr marL="342900" marR="0" lvl="0" indent="-342900" algn="l" defTabSz="914400" rtl="0" eaLnBrk="1" fontAlgn="base" latinLnBrk="0" hangingPunct="1">
              <a:lnSpc>
                <a:spcPct val="90000"/>
              </a:lnSpc>
              <a:spcBef>
                <a:spcPct val="20000"/>
              </a:spcBef>
              <a:spcAft>
                <a:spcPct val="0"/>
              </a:spcAft>
              <a:buClr>
                <a:srgbClr val="FF0066"/>
              </a:buClr>
              <a:buSzTx/>
              <a:buFont typeface="Wingdings" panose="05000000000000000000" pitchFamily="2" charset="2"/>
              <a:buChar char="p"/>
              <a:tabLst/>
              <a:defRPr/>
            </a:pPr>
            <a:r>
              <a:rPr kumimoji="0" lang="en-US" altLang="en-US" sz="2400" b="0" i="0" u="none" strike="noStrike" kern="0" cap="none" spc="0" normalizeH="0" baseline="0" noProof="0" dirty="0">
                <a:ln>
                  <a:noFill/>
                </a:ln>
                <a:solidFill>
                  <a:srgbClr val="FFFFFF"/>
                </a:solidFill>
                <a:effectLst/>
                <a:uLnTx/>
                <a:uFillTx/>
                <a:latin typeface="Verdana"/>
                <a:ea typeface="+mn-ea"/>
                <a:cs typeface="+mn-cs"/>
              </a:rPr>
              <a:t>The CDJ or minor diameter is a practical and anatomic termination point for the preparation and obturation of the root canal – and this cannot be determined radiographically</a:t>
            </a:r>
          </a:p>
          <a:p>
            <a:pPr marL="342900" marR="0" lvl="0" indent="-342900" algn="l" defTabSz="914400" rtl="0" eaLnBrk="1" fontAlgn="base" latinLnBrk="0" hangingPunct="1">
              <a:lnSpc>
                <a:spcPct val="90000"/>
              </a:lnSpc>
              <a:spcBef>
                <a:spcPct val="20000"/>
              </a:spcBef>
              <a:spcAft>
                <a:spcPct val="0"/>
              </a:spcAft>
              <a:buClr>
                <a:srgbClr val="FF0066"/>
              </a:buClr>
              <a:buSzTx/>
              <a:buFont typeface="Wingdings" panose="05000000000000000000" pitchFamily="2" charset="2"/>
              <a:buChar char="p"/>
              <a:tabLst/>
              <a:defRPr/>
            </a:pPr>
            <a:endParaRPr kumimoji="0" lang="en-US" altLang="en-US" sz="2400" b="0" i="0" u="none" strike="noStrike" kern="0" cap="none" spc="0" normalizeH="0" baseline="0" noProof="0" dirty="0">
              <a:ln>
                <a:noFill/>
              </a:ln>
              <a:solidFill>
                <a:srgbClr val="FFFFFF"/>
              </a:solidFill>
              <a:effectLst/>
              <a:uLnTx/>
              <a:uFillTx/>
              <a:latin typeface="Verdana"/>
              <a:ea typeface="+mn-ea"/>
              <a:cs typeface="+mn-cs"/>
            </a:endParaRPr>
          </a:p>
          <a:p>
            <a:pPr marL="342900" marR="0" lvl="0" indent="-342900" algn="l" defTabSz="914400" rtl="0" eaLnBrk="1" fontAlgn="base" latinLnBrk="0" hangingPunct="1">
              <a:lnSpc>
                <a:spcPct val="90000"/>
              </a:lnSpc>
              <a:spcBef>
                <a:spcPct val="20000"/>
              </a:spcBef>
              <a:spcAft>
                <a:spcPct val="0"/>
              </a:spcAft>
              <a:buClr>
                <a:srgbClr val="FF0066"/>
              </a:buClr>
              <a:buSzTx/>
              <a:buFont typeface="Wingdings" panose="05000000000000000000" pitchFamily="2" charset="2"/>
              <a:buChar char="p"/>
              <a:tabLst/>
              <a:defRPr/>
            </a:pPr>
            <a:r>
              <a:rPr kumimoji="0" lang="en-US" altLang="en-US" sz="2400" b="0" i="0" u="none" strike="noStrike" kern="0" cap="none" spc="0" normalizeH="0" baseline="0" noProof="0" dirty="0">
                <a:ln>
                  <a:noFill/>
                </a:ln>
                <a:solidFill>
                  <a:srgbClr val="FFFFFF"/>
                </a:solidFill>
                <a:effectLst/>
                <a:uLnTx/>
                <a:uFillTx/>
                <a:latin typeface="Verdana"/>
                <a:ea typeface="+mn-ea"/>
                <a:cs typeface="+mn-cs"/>
              </a:rPr>
              <a:t>Modern apex locators can determine this position with accuracies greater than 90% but with some limitations</a:t>
            </a:r>
          </a:p>
          <a:p>
            <a:pPr marL="342900" marR="0" lvl="0" indent="-342900" algn="l" defTabSz="914400" rtl="0" eaLnBrk="1" fontAlgn="base" latinLnBrk="0" hangingPunct="1">
              <a:lnSpc>
                <a:spcPct val="90000"/>
              </a:lnSpc>
              <a:spcBef>
                <a:spcPct val="20000"/>
              </a:spcBef>
              <a:spcAft>
                <a:spcPct val="0"/>
              </a:spcAft>
              <a:buClr>
                <a:srgbClr val="FF0066"/>
              </a:buClr>
              <a:buSzTx/>
              <a:buFont typeface="Wingdings" panose="05000000000000000000" pitchFamily="2" charset="2"/>
              <a:buChar char="p"/>
              <a:tabLst/>
              <a:defRPr/>
            </a:pPr>
            <a:endParaRPr kumimoji="0" lang="en-US" altLang="en-US" sz="2400" b="0" i="0" u="none" strike="noStrike" kern="0" cap="none" spc="0" normalizeH="0" baseline="0" noProof="0" dirty="0">
              <a:ln>
                <a:noFill/>
              </a:ln>
              <a:solidFill>
                <a:srgbClr val="FFFFFF"/>
              </a:solidFill>
              <a:effectLst/>
              <a:uLnTx/>
              <a:uFillTx/>
              <a:latin typeface="Verdana"/>
              <a:ea typeface="+mn-ea"/>
              <a:cs typeface="+mn-cs"/>
            </a:endParaRPr>
          </a:p>
          <a:p>
            <a:pPr marL="342900" marR="0" lvl="0" indent="-342900" algn="l" defTabSz="914400" rtl="0" eaLnBrk="1" fontAlgn="base" latinLnBrk="0" hangingPunct="1">
              <a:lnSpc>
                <a:spcPct val="90000"/>
              </a:lnSpc>
              <a:spcBef>
                <a:spcPct val="20000"/>
              </a:spcBef>
              <a:spcAft>
                <a:spcPct val="0"/>
              </a:spcAft>
              <a:buClr>
                <a:srgbClr val="FF0066"/>
              </a:buClr>
              <a:buSzTx/>
              <a:buFont typeface="Wingdings" panose="05000000000000000000" pitchFamily="2" charset="2"/>
              <a:buChar char="p"/>
              <a:tabLst/>
              <a:defRPr/>
            </a:pPr>
            <a:r>
              <a:rPr kumimoji="0" lang="en-US" altLang="en-US" sz="2400" b="0" i="0" u="none" strike="noStrike" kern="0" cap="none" spc="0" normalizeH="0" baseline="0" noProof="0" dirty="0">
                <a:ln>
                  <a:noFill/>
                </a:ln>
                <a:solidFill>
                  <a:srgbClr val="FFFFFF"/>
                </a:solidFill>
                <a:effectLst/>
                <a:uLnTx/>
                <a:uFillTx/>
                <a:latin typeface="Verdana"/>
                <a:ea typeface="+mn-ea"/>
                <a:cs typeface="+mn-cs"/>
              </a:rPr>
              <a:t>No individual method is truly satisfactory in determining endodontic working length</a:t>
            </a:r>
          </a:p>
        </p:txBody>
      </p:sp>
    </p:spTree>
    <p:extLst>
      <p:ext uri="{BB962C8B-B14F-4D97-AF65-F5344CB8AC3E}">
        <p14:creationId xmlns:p14="http://schemas.microsoft.com/office/powerpoint/2010/main" val="5569233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Number Placeholder 5">
            <a:extLst>
              <a:ext uri="{FF2B5EF4-FFF2-40B4-BE49-F238E27FC236}">
                <a16:creationId xmlns:a16="http://schemas.microsoft.com/office/drawing/2014/main" id="{BE9A998C-867D-F42F-1C4E-A9456F1D0A0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fontAlgn="base">
              <a:spcBef>
                <a:spcPct val="0"/>
              </a:spcBef>
              <a:spcAft>
                <a:spcPct val="0"/>
              </a:spcAft>
            </a:pPr>
            <a:fld id="{4E8F4FCA-2654-4ADF-8F96-A50EA103812B}" type="slidenum">
              <a:rPr lang="ar-SA" altLang="en-US">
                <a:solidFill>
                  <a:srgbClr val="FFFFFF"/>
                </a:solidFill>
              </a:rPr>
              <a:pPr fontAlgn="base">
                <a:spcBef>
                  <a:spcPct val="0"/>
                </a:spcBef>
                <a:spcAft>
                  <a:spcPct val="0"/>
                </a:spcAft>
              </a:pPr>
              <a:t>26</a:t>
            </a:fld>
            <a:endParaRPr lang="en-US" altLang="en-US">
              <a:solidFill>
                <a:srgbClr val="FFFFFF"/>
              </a:solidFill>
            </a:endParaRPr>
          </a:p>
        </p:txBody>
      </p:sp>
      <p:sp>
        <p:nvSpPr>
          <p:cNvPr id="73731" name="Rectangle 2">
            <a:extLst>
              <a:ext uri="{FF2B5EF4-FFF2-40B4-BE49-F238E27FC236}">
                <a16:creationId xmlns:a16="http://schemas.microsoft.com/office/drawing/2014/main" id="{F9789E8C-A180-9BB9-C8D7-D1599EDD12FE}"/>
              </a:ext>
            </a:extLst>
          </p:cNvPr>
          <p:cNvSpPr>
            <a:spLocks noGrp="1" noChangeArrowheads="1"/>
          </p:cNvSpPr>
          <p:nvPr>
            <p:ph type="title"/>
          </p:nvPr>
        </p:nvSpPr>
        <p:spPr/>
        <p:txBody>
          <a:bodyPr/>
          <a:lstStyle/>
          <a:p>
            <a:pPr eaLnBrk="1" hangingPunct="1"/>
            <a:endParaRPr lang="en-US" altLang="en-US"/>
          </a:p>
        </p:txBody>
      </p:sp>
      <p:sp>
        <p:nvSpPr>
          <p:cNvPr id="73732" name="Rectangle 3">
            <a:extLst>
              <a:ext uri="{FF2B5EF4-FFF2-40B4-BE49-F238E27FC236}">
                <a16:creationId xmlns:a16="http://schemas.microsoft.com/office/drawing/2014/main" id="{4DF0657D-58D3-8BB8-60FB-AB3893514C23}"/>
              </a:ext>
            </a:extLst>
          </p:cNvPr>
          <p:cNvSpPr>
            <a:spLocks noGrp="1" noChangeArrowheads="1"/>
          </p:cNvSpPr>
          <p:nvPr>
            <p:ph type="body" idx="1"/>
          </p:nvPr>
        </p:nvSpPr>
        <p:spPr/>
        <p:txBody>
          <a:bodyPr/>
          <a:lstStyle/>
          <a:p>
            <a:pPr eaLnBrk="1" hangingPunct="1">
              <a:lnSpc>
                <a:spcPct val="90000"/>
              </a:lnSpc>
            </a:pPr>
            <a:r>
              <a:rPr lang="en-US" altLang="en-US" sz="2400"/>
              <a:t>Therefore, combination of methods should be used to assess the accurate working length determination</a:t>
            </a:r>
          </a:p>
          <a:p>
            <a:pPr eaLnBrk="1" hangingPunct="1">
              <a:lnSpc>
                <a:spcPct val="90000"/>
              </a:lnSpc>
            </a:pPr>
            <a:endParaRPr lang="en-US" altLang="en-US" sz="2400"/>
          </a:p>
          <a:p>
            <a:pPr eaLnBrk="1" hangingPunct="1">
              <a:lnSpc>
                <a:spcPct val="90000"/>
              </a:lnSpc>
            </a:pPr>
            <a:endParaRPr lang="en-US" altLang="en-US" sz="2400"/>
          </a:p>
          <a:p>
            <a:pPr eaLnBrk="1" hangingPunct="1">
              <a:lnSpc>
                <a:spcPct val="90000"/>
              </a:lnSpc>
            </a:pPr>
            <a:r>
              <a:rPr lang="en-US" altLang="en-US" sz="2400"/>
              <a:t>Knowledge of apical anatomy, prudent use of radiographs and correct use of electronic apex locator will assist practitioners to achieve predictable results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838200" y="232229"/>
            <a:ext cx="10515600" cy="1458459"/>
          </a:xfrm>
        </p:spPr>
        <p:txBody>
          <a:bodyPr/>
          <a:lstStyle/>
          <a:p>
            <a:r>
              <a:rPr lang="en-US" dirty="0">
                <a:latin typeface="Times New Roman" panose="02020603050405020304" pitchFamily="18" charset="0"/>
                <a:cs typeface="Times New Roman" panose="02020603050405020304" pitchFamily="18" charset="0"/>
              </a:rPr>
              <a:t>Question &amp; Answer Session</a:t>
            </a:r>
            <a:endParaRPr lang="en-US" sz="2400" dirty="0"/>
          </a:p>
        </p:txBody>
      </p:sp>
      <p:sp>
        <p:nvSpPr>
          <p:cNvPr id="2" name="Slide Number Placeholder 1"/>
          <p:cNvSpPr>
            <a:spLocks noGrp="1"/>
          </p:cNvSpPr>
          <p:nvPr>
            <p:ph type="sldNum" sz="quarter" idx="12"/>
          </p:nvPr>
        </p:nvSpPr>
        <p:spPr/>
        <p:txBody>
          <a:bodyPr/>
          <a:lstStyle/>
          <a:p>
            <a:fld id="{72795863-2509-495E-A4D3-2D1EB08AA326}" type="slidenum">
              <a:rPr lang="en-US" smtClean="0"/>
              <a:t>27</a:t>
            </a:fld>
            <a:endParaRPr lang="en-US"/>
          </a:p>
        </p:txBody>
      </p:sp>
      <p:sp>
        <p:nvSpPr>
          <p:cNvPr id="4" name="TextBox 3"/>
          <p:cNvSpPr txBox="1"/>
          <p:nvPr/>
        </p:nvSpPr>
        <p:spPr>
          <a:xfrm>
            <a:off x="1204685" y="2902857"/>
            <a:ext cx="9231085" cy="2308324"/>
          </a:xfrm>
          <a:prstGeom prst="rect">
            <a:avLst/>
          </a:prstGeom>
          <a:noFill/>
        </p:spPr>
        <p:txBody>
          <a:bodyPr wrap="square" rtlCol="0">
            <a:spAutoFit/>
          </a:bodyPr>
          <a:lstStyle/>
          <a:p>
            <a:pPr marL="457200" indent="-457200">
              <a:buAutoNum type="arabicPeriod"/>
            </a:pPr>
            <a:r>
              <a:rPr lang="en-US" sz="2400" dirty="0"/>
              <a:t>Determination of working length by </a:t>
            </a:r>
            <a:r>
              <a:rPr lang="en-US" sz="2400" dirty="0" err="1"/>
              <a:t>Weine’s</a:t>
            </a:r>
            <a:r>
              <a:rPr lang="en-US" sz="2400" dirty="0"/>
              <a:t> method.  </a:t>
            </a:r>
          </a:p>
          <a:p>
            <a:r>
              <a:rPr lang="en-US" sz="2400" dirty="0"/>
              <a:t>2. Write about determination of Working Length by  </a:t>
            </a:r>
          </a:p>
          <a:p>
            <a:r>
              <a:rPr lang="en-US" sz="2400" dirty="0"/>
              <a:t>    Grossman method </a:t>
            </a:r>
          </a:p>
          <a:p>
            <a:r>
              <a:rPr lang="en-US" sz="2400" dirty="0"/>
              <a:t>3. Determination of Working Length by</a:t>
            </a:r>
            <a:br>
              <a:rPr lang="en-US" sz="2400" dirty="0"/>
            </a:br>
            <a:r>
              <a:rPr lang="en-US" sz="2400" dirty="0"/>
              <a:t>    Ingle’s method</a:t>
            </a:r>
          </a:p>
          <a:p>
            <a:r>
              <a:rPr lang="en-US" sz="2400" dirty="0"/>
              <a:t> </a:t>
            </a:r>
          </a:p>
        </p:txBody>
      </p:sp>
    </p:spTree>
    <p:extLst>
      <p:ext uri="{BB962C8B-B14F-4D97-AF65-F5344CB8AC3E}">
        <p14:creationId xmlns:p14="http://schemas.microsoft.com/office/powerpoint/2010/main" val="22874092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Number Placeholder 5">
            <a:extLst>
              <a:ext uri="{FF2B5EF4-FFF2-40B4-BE49-F238E27FC236}">
                <a16:creationId xmlns:a16="http://schemas.microsoft.com/office/drawing/2014/main" id="{FB4871CA-4A8D-4398-F13D-2466353F360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2B317351-CF38-4922-B61B-B6CAC43B581D}" type="slidenum">
              <a:rPr lang="ar-SA" altLang="en-US"/>
              <a:pPr/>
              <a:t>28</a:t>
            </a:fld>
            <a:endParaRPr lang="en-US" altLang="en-US"/>
          </a:p>
        </p:txBody>
      </p:sp>
      <p:sp>
        <p:nvSpPr>
          <p:cNvPr id="74755" name="Rectangle 2">
            <a:extLst>
              <a:ext uri="{FF2B5EF4-FFF2-40B4-BE49-F238E27FC236}">
                <a16:creationId xmlns:a16="http://schemas.microsoft.com/office/drawing/2014/main" id="{EF75871C-B6CE-4DCB-6676-AE1ECB814D25}"/>
              </a:ext>
            </a:extLst>
          </p:cNvPr>
          <p:cNvSpPr>
            <a:spLocks noGrp="1" noChangeArrowheads="1"/>
          </p:cNvSpPr>
          <p:nvPr>
            <p:ph type="title"/>
          </p:nvPr>
        </p:nvSpPr>
        <p:spPr/>
        <p:txBody>
          <a:bodyPr/>
          <a:lstStyle/>
          <a:p>
            <a:pPr eaLnBrk="1" hangingPunct="1"/>
            <a:r>
              <a:rPr lang="en-US" altLang="en-US"/>
              <a:t>References </a:t>
            </a:r>
          </a:p>
        </p:txBody>
      </p:sp>
      <p:sp>
        <p:nvSpPr>
          <p:cNvPr id="74756" name="Rectangle 3">
            <a:extLst>
              <a:ext uri="{FF2B5EF4-FFF2-40B4-BE49-F238E27FC236}">
                <a16:creationId xmlns:a16="http://schemas.microsoft.com/office/drawing/2014/main" id="{7412DDF1-16B0-64D0-8FFF-582428C160B0}"/>
              </a:ext>
            </a:extLst>
          </p:cNvPr>
          <p:cNvSpPr>
            <a:spLocks noGrp="1" noChangeArrowheads="1"/>
          </p:cNvSpPr>
          <p:nvPr>
            <p:ph type="body" idx="1"/>
          </p:nvPr>
        </p:nvSpPr>
        <p:spPr>
          <a:xfrm>
            <a:off x="1752600" y="1600200"/>
            <a:ext cx="8686800" cy="5029200"/>
          </a:xfrm>
        </p:spPr>
        <p:txBody>
          <a:bodyPr/>
          <a:lstStyle/>
          <a:p>
            <a:pPr marL="609600" indent="-609600" eaLnBrk="1" hangingPunct="1">
              <a:lnSpc>
                <a:spcPct val="90000"/>
              </a:lnSpc>
              <a:buNone/>
            </a:pPr>
            <a:r>
              <a:rPr lang="en-US" altLang="en-US"/>
              <a:t>Textbooks </a:t>
            </a:r>
          </a:p>
          <a:p>
            <a:pPr marL="609600" indent="-609600" eaLnBrk="1" hangingPunct="1">
              <a:lnSpc>
                <a:spcPct val="90000"/>
              </a:lnSpc>
              <a:buFont typeface="Wingdings" panose="05000000000000000000" pitchFamily="2" charset="2"/>
              <a:buAutoNum type="arabicPeriod"/>
            </a:pPr>
            <a:r>
              <a:rPr lang="en-US" altLang="en-US" sz="2400"/>
              <a:t>Ingle JI, Bakland LK: Endodontics, 5</a:t>
            </a:r>
            <a:r>
              <a:rPr lang="en-US" altLang="en-US" sz="2400" baseline="30000"/>
              <a:t>th</a:t>
            </a:r>
            <a:r>
              <a:rPr lang="en-US" altLang="en-US" sz="2400"/>
              <a:t> ed.</a:t>
            </a:r>
          </a:p>
          <a:p>
            <a:pPr marL="609600" indent="-609600" eaLnBrk="1" hangingPunct="1">
              <a:lnSpc>
                <a:spcPct val="90000"/>
              </a:lnSpc>
              <a:buFont typeface="Wingdings" panose="05000000000000000000" pitchFamily="2" charset="2"/>
              <a:buAutoNum type="arabicPeriod"/>
            </a:pPr>
            <a:r>
              <a:rPr lang="en-US" altLang="en-US" sz="2400"/>
              <a:t>Grossman LI &amp; others: Endodontic Practice, 11</a:t>
            </a:r>
            <a:r>
              <a:rPr lang="en-US" altLang="en-US" sz="2400" baseline="30000"/>
              <a:t>th</a:t>
            </a:r>
            <a:r>
              <a:rPr lang="en-US" altLang="en-US" sz="2400"/>
              <a:t> ed.</a:t>
            </a:r>
          </a:p>
          <a:p>
            <a:pPr marL="609600" indent="-609600" eaLnBrk="1" hangingPunct="1">
              <a:lnSpc>
                <a:spcPct val="90000"/>
              </a:lnSpc>
              <a:buFont typeface="Wingdings" panose="05000000000000000000" pitchFamily="2" charset="2"/>
              <a:buAutoNum type="arabicPeriod"/>
            </a:pPr>
            <a:r>
              <a:rPr lang="en-US" altLang="en-US" sz="2400"/>
              <a:t>Weine FS: Endodontic Therapy, 6</a:t>
            </a:r>
            <a:r>
              <a:rPr lang="en-US" altLang="en-US" sz="2400" baseline="30000"/>
              <a:t>th</a:t>
            </a:r>
            <a:r>
              <a:rPr lang="en-US" altLang="en-US" sz="2400"/>
              <a:t> ed.</a:t>
            </a:r>
          </a:p>
          <a:p>
            <a:pPr marL="609600" indent="-609600" eaLnBrk="1" hangingPunct="1">
              <a:lnSpc>
                <a:spcPct val="90000"/>
              </a:lnSpc>
              <a:buFont typeface="Wingdings" panose="05000000000000000000" pitchFamily="2" charset="2"/>
              <a:buAutoNum type="arabicPeriod"/>
            </a:pPr>
            <a:r>
              <a:rPr lang="en-US" altLang="en-US" sz="2400"/>
              <a:t>Walton RE, Torabinajed M: Principles and Practice of Endodontics</a:t>
            </a:r>
          </a:p>
          <a:p>
            <a:pPr marL="609600" indent="-609600" eaLnBrk="1" hangingPunct="1">
              <a:lnSpc>
                <a:spcPct val="90000"/>
              </a:lnSpc>
              <a:buFont typeface="Wingdings" panose="05000000000000000000" pitchFamily="2" charset="2"/>
              <a:buAutoNum type="arabicPeriod"/>
            </a:pPr>
            <a:r>
              <a:rPr lang="en-US" altLang="en-US" sz="2400"/>
              <a:t>Chandra S &amp; Chandra S: Textbook of Endodontics</a:t>
            </a:r>
          </a:p>
          <a:p>
            <a:pPr marL="609600" indent="-609600" eaLnBrk="1" hangingPunct="1">
              <a:lnSpc>
                <a:spcPct val="90000"/>
              </a:lnSpc>
              <a:buFont typeface="Wingdings" panose="05000000000000000000" pitchFamily="2" charset="2"/>
              <a:buAutoNum type="arabicPeriod"/>
            </a:pPr>
            <a:r>
              <a:rPr lang="en-US" altLang="en-US" sz="2400"/>
              <a:t>Pitt Ford TR: Harty’s Endodontics in Clinical Practice, 4</a:t>
            </a:r>
            <a:r>
              <a:rPr lang="en-US" altLang="en-US" sz="2400" baseline="30000"/>
              <a:t>th</a:t>
            </a:r>
            <a:r>
              <a:rPr lang="en-US" altLang="en-US" sz="2400"/>
              <a:t> ed.</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Number Placeholder 5">
            <a:extLst>
              <a:ext uri="{FF2B5EF4-FFF2-40B4-BE49-F238E27FC236}">
                <a16:creationId xmlns:a16="http://schemas.microsoft.com/office/drawing/2014/main" id="{D29B9E30-B2A4-D77A-462B-3512621CDDF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6DC0C4A6-493D-4BA6-8003-BD3D6035F400}" type="slidenum">
              <a:rPr lang="ar-SA" altLang="en-US"/>
              <a:pPr/>
              <a:t>29</a:t>
            </a:fld>
            <a:endParaRPr lang="en-US" altLang="en-US"/>
          </a:p>
        </p:txBody>
      </p:sp>
      <p:sp>
        <p:nvSpPr>
          <p:cNvPr id="75779" name="WordArt 4">
            <a:extLst>
              <a:ext uri="{FF2B5EF4-FFF2-40B4-BE49-F238E27FC236}">
                <a16:creationId xmlns:a16="http://schemas.microsoft.com/office/drawing/2014/main" id="{55AFBF7F-B61A-3861-2970-B6DE44F780CA}"/>
              </a:ext>
            </a:extLst>
          </p:cNvPr>
          <p:cNvSpPr>
            <a:spLocks noChangeArrowheads="1" noChangeShapeType="1" noTextEdit="1"/>
          </p:cNvSpPr>
          <p:nvPr/>
        </p:nvSpPr>
        <p:spPr bwMode="auto">
          <a:xfrm>
            <a:off x="3962400" y="2667000"/>
            <a:ext cx="4495800" cy="13716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Impact" panose="020B0806030902050204" pitchFamily="34" charset="0"/>
              </a:rPr>
              <a:t>Thank You !!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A904F7C-A831-0AD9-CBEB-8ADF9280C0A1}"/>
              </a:ext>
            </a:extLst>
          </p:cNvPr>
          <p:cNvSpPr txBox="1"/>
          <p:nvPr/>
        </p:nvSpPr>
        <p:spPr>
          <a:xfrm>
            <a:off x="1569048" y="897845"/>
            <a:ext cx="9354591" cy="5878532"/>
          </a:xfrm>
          <a:prstGeom prst="rect">
            <a:avLst/>
          </a:prstGeom>
          <a:noFill/>
        </p:spPr>
        <p:txBody>
          <a:bodyPr wrap="square" rtlCol="0">
            <a:spAutoFit/>
          </a:bodyPr>
          <a:lstStyle/>
          <a:p>
            <a:r>
              <a:rPr lang="en-US" sz="2800" dirty="0"/>
              <a:t>CONTENTS</a:t>
            </a:r>
          </a:p>
          <a:p>
            <a:endParaRPr lang="en-US" dirty="0"/>
          </a:p>
          <a:p>
            <a:endParaRPr lang="en-US" dirty="0"/>
          </a:p>
          <a:p>
            <a:pPr marL="285750" indent="-285750">
              <a:buFont typeface="Arial" panose="020B0604020202020204" pitchFamily="34" charset="0"/>
              <a:buChar char="•"/>
            </a:pPr>
            <a:r>
              <a:rPr lang="en-US" sz="2400" dirty="0"/>
              <a:t>Anatomic considerations &amp; Terminologies used</a:t>
            </a:r>
          </a:p>
          <a:p>
            <a:pPr marL="285750" indent="-285750">
              <a:buFont typeface="Arial" panose="020B0604020202020204" pitchFamily="34" charset="0"/>
              <a:buChar char="•"/>
            </a:pPr>
            <a:r>
              <a:rPr lang="en-US" sz="2400" dirty="0"/>
              <a:t>Determination of Working Length by Digital Tactile Sense</a:t>
            </a:r>
          </a:p>
          <a:p>
            <a:pPr marL="285750" indent="-285750">
              <a:buFont typeface="Arial" panose="020B0604020202020204" pitchFamily="34" charset="0"/>
              <a:buChar char="•"/>
            </a:pPr>
            <a:r>
              <a:rPr lang="en-US" sz="2400" dirty="0"/>
              <a:t>Determination of Working Length by Apical Periodontal Sensitivity</a:t>
            </a:r>
          </a:p>
          <a:p>
            <a:pPr marL="285750" indent="-285750">
              <a:buFont typeface="Arial" panose="020B0604020202020204" pitchFamily="34" charset="0"/>
              <a:buChar char="•"/>
            </a:pPr>
            <a:r>
              <a:rPr lang="en-US" sz="2400" dirty="0"/>
              <a:t>Determination of Working Length by</a:t>
            </a:r>
            <a:br>
              <a:rPr lang="en-US" sz="2400" dirty="0"/>
            </a:br>
            <a:r>
              <a:rPr lang="en-US" sz="2400" dirty="0"/>
              <a:t>Paper Point Measurement</a:t>
            </a:r>
          </a:p>
          <a:p>
            <a:pPr marL="285750" indent="-285750">
              <a:buFont typeface="Arial" panose="020B0604020202020204" pitchFamily="34" charset="0"/>
              <a:buChar char="•"/>
            </a:pPr>
            <a:r>
              <a:rPr lang="en-US" sz="2400" dirty="0"/>
              <a:t>Determination of Working Length by</a:t>
            </a:r>
            <a:br>
              <a:rPr lang="en-US" sz="2400" dirty="0"/>
            </a:br>
            <a:r>
              <a:rPr lang="en-US" sz="2400" dirty="0"/>
              <a:t>Radiographic methods</a:t>
            </a:r>
          </a:p>
          <a:p>
            <a:pPr marL="285750" indent="-285750">
              <a:buFont typeface="Arial" panose="020B0604020202020204" pitchFamily="34" charset="0"/>
              <a:buChar char="•"/>
            </a:pPr>
            <a:r>
              <a:rPr lang="en-US" sz="2400" dirty="0"/>
              <a:t>Grossman’s method</a:t>
            </a:r>
          </a:p>
          <a:p>
            <a:pPr marL="285750" indent="-285750">
              <a:buFont typeface="Arial" panose="020B0604020202020204" pitchFamily="34" charset="0"/>
              <a:buChar char="•"/>
            </a:pPr>
            <a:r>
              <a:rPr lang="en-US" sz="2400" dirty="0"/>
              <a:t>Ingle’s method</a:t>
            </a:r>
          </a:p>
          <a:p>
            <a:pPr marL="285750" indent="-285750">
              <a:buFont typeface="Arial" panose="020B0604020202020204" pitchFamily="34" charset="0"/>
              <a:buChar char="•"/>
            </a:pPr>
            <a:r>
              <a:rPr lang="en-US" sz="2400" dirty="0" err="1"/>
              <a:t>Weine’s</a:t>
            </a:r>
            <a:r>
              <a:rPr lang="en-US" sz="2400" dirty="0"/>
              <a:t> method</a:t>
            </a:r>
          </a:p>
          <a:p>
            <a:pPr marL="285750" indent="-285750">
              <a:buFont typeface="Arial" panose="020B0604020202020204" pitchFamily="34" charset="0"/>
              <a:buChar char="•"/>
            </a:pPr>
            <a:r>
              <a:rPr lang="en-US" sz="2400" dirty="0"/>
              <a:t>Classification and Accuracy </a:t>
            </a:r>
            <a:br>
              <a:rPr lang="en-US" sz="2400" dirty="0"/>
            </a:br>
            <a:r>
              <a:rPr lang="en-US" sz="2400" dirty="0"/>
              <a:t>of Apex Locators</a:t>
            </a:r>
          </a:p>
        </p:txBody>
      </p:sp>
    </p:spTree>
    <p:extLst>
      <p:ext uri="{BB962C8B-B14F-4D97-AF65-F5344CB8AC3E}">
        <p14:creationId xmlns:p14="http://schemas.microsoft.com/office/powerpoint/2010/main" val="1531808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a:extLst>
              <a:ext uri="{FF2B5EF4-FFF2-40B4-BE49-F238E27FC236}">
                <a16:creationId xmlns:a16="http://schemas.microsoft.com/office/drawing/2014/main" id="{E7406542-D67B-1464-2744-05CE71B260D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fontAlgn="base">
              <a:spcBef>
                <a:spcPct val="0"/>
              </a:spcBef>
              <a:spcAft>
                <a:spcPct val="0"/>
              </a:spcAft>
            </a:pPr>
            <a:fld id="{A4FD5FB1-34F2-484E-95C6-9477C7F00C03}" type="slidenum">
              <a:rPr lang="ar-SA" altLang="en-US">
                <a:solidFill>
                  <a:srgbClr val="FFFFFF"/>
                </a:solidFill>
              </a:rPr>
              <a:pPr fontAlgn="base">
                <a:spcBef>
                  <a:spcPct val="0"/>
                </a:spcBef>
                <a:spcAft>
                  <a:spcPct val="0"/>
                </a:spcAft>
              </a:pPr>
              <a:t>4</a:t>
            </a:fld>
            <a:endParaRPr lang="en-US" altLang="en-US">
              <a:solidFill>
                <a:srgbClr val="FFFFFF"/>
              </a:solidFill>
            </a:endParaRPr>
          </a:p>
        </p:txBody>
      </p:sp>
      <p:sp>
        <p:nvSpPr>
          <p:cNvPr id="28675" name="Rectangle 2">
            <a:extLst>
              <a:ext uri="{FF2B5EF4-FFF2-40B4-BE49-F238E27FC236}">
                <a16:creationId xmlns:a16="http://schemas.microsoft.com/office/drawing/2014/main" id="{235BB571-615F-6E85-28C2-6F9B09DFD9BF}"/>
              </a:ext>
            </a:extLst>
          </p:cNvPr>
          <p:cNvSpPr>
            <a:spLocks noGrp="1" noChangeArrowheads="1"/>
          </p:cNvSpPr>
          <p:nvPr>
            <p:ph type="title"/>
          </p:nvPr>
        </p:nvSpPr>
        <p:spPr>
          <a:xfrm>
            <a:off x="1981200" y="384176"/>
            <a:ext cx="8229600" cy="1139825"/>
          </a:xfrm>
        </p:spPr>
        <p:txBody>
          <a:bodyPr/>
          <a:lstStyle/>
          <a:p>
            <a:pPr eaLnBrk="1" hangingPunct="1"/>
            <a:r>
              <a:rPr lang="en-US" altLang="en-US" sz="4000" dirty="0"/>
              <a:t>Determination of Working Length by</a:t>
            </a:r>
            <a:br>
              <a:rPr lang="en-US" altLang="en-US" sz="4000" b="1" dirty="0"/>
            </a:br>
            <a:r>
              <a:rPr lang="en-US" altLang="en-US" sz="4800" dirty="0"/>
              <a:t>Radiographic methods</a:t>
            </a:r>
          </a:p>
        </p:txBody>
      </p:sp>
      <p:sp>
        <p:nvSpPr>
          <p:cNvPr id="28676" name="Rectangle 3">
            <a:extLst>
              <a:ext uri="{FF2B5EF4-FFF2-40B4-BE49-F238E27FC236}">
                <a16:creationId xmlns:a16="http://schemas.microsoft.com/office/drawing/2014/main" id="{E2933507-2765-048F-3067-4CCFDD9B223B}"/>
              </a:ext>
            </a:extLst>
          </p:cNvPr>
          <p:cNvSpPr>
            <a:spLocks noGrp="1" noChangeArrowheads="1"/>
          </p:cNvSpPr>
          <p:nvPr>
            <p:ph type="body" idx="1"/>
          </p:nvPr>
        </p:nvSpPr>
        <p:spPr>
          <a:xfrm>
            <a:off x="1752600" y="1676400"/>
            <a:ext cx="8686800" cy="4953000"/>
          </a:xfrm>
        </p:spPr>
        <p:txBody>
          <a:bodyPr/>
          <a:lstStyle/>
          <a:p>
            <a:pPr eaLnBrk="1" hangingPunct="1"/>
            <a:r>
              <a:rPr lang="en-US" altLang="en-US" sz="2400"/>
              <a:t>the method of choice for determination of working length</a:t>
            </a:r>
          </a:p>
          <a:p>
            <a:pPr eaLnBrk="1" hangingPunct="1"/>
            <a:endParaRPr lang="en-US" altLang="en-US" sz="2400"/>
          </a:p>
          <a:p>
            <a:pPr eaLnBrk="1" hangingPunct="1">
              <a:buFont typeface="Wingdings" panose="05000000000000000000" pitchFamily="2" charset="2"/>
              <a:buNone/>
            </a:pPr>
            <a:r>
              <a:rPr lang="en-US" altLang="en-US" sz="2400"/>
              <a:t> </a:t>
            </a:r>
          </a:p>
          <a:p>
            <a:pPr eaLnBrk="1" hangingPunct="1"/>
            <a:r>
              <a:rPr lang="en-US" altLang="en-US" sz="2400"/>
              <a:t>The techniques and calculations - more or less vary - but the basic procedure of taking radiographs of the tooth with a radiopaque instrument extending into the canal - same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a:extLst>
              <a:ext uri="{FF2B5EF4-FFF2-40B4-BE49-F238E27FC236}">
                <a16:creationId xmlns:a16="http://schemas.microsoft.com/office/drawing/2014/main" id="{F28190A0-1231-9A94-4F8D-B509B85B51F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fontAlgn="base">
              <a:spcBef>
                <a:spcPct val="0"/>
              </a:spcBef>
              <a:spcAft>
                <a:spcPct val="0"/>
              </a:spcAft>
            </a:pPr>
            <a:fld id="{48175035-D075-446C-AF4F-BC1C0C35387A}" type="slidenum">
              <a:rPr lang="ar-SA" altLang="en-US">
                <a:solidFill>
                  <a:srgbClr val="FFFFFF"/>
                </a:solidFill>
              </a:rPr>
              <a:pPr fontAlgn="base">
                <a:spcBef>
                  <a:spcPct val="0"/>
                </a:spcBef>
                <a:spcAft>
                  <a:spcPct val="0"/>
                </a:spcAft>
              </a:pPr>
              <a:t>5</a:t>
            </a:fld>
            <a:endParaRPr lang="en-US" altLang="en-US">
              <a:solidFill>
                <a:srgbClr val="FFFFFF"/>
              </a:solidFill>
            </a:endParaRPr>
          </a:p>
        </p:txBody>
      </p:sp>
      <p:sp>
        <p:nvSpPr>
          <p:cNvPr id="29699" name="Rectangle 2">
            <a:extLst>
              <a:ext uri="{FF2B5EF4-FFF2-40B4-BE49-F238E27FC236}">
                <a16:creationId xmlns:a16="http://schemas.microsoft.com/office/drawing/2014/main" id="{AF2BFBB3-3968-DAFD-F3AB-D3E2DEF97235}"/>
              </a:ext>
            </a:extLst>
          </p:cNvPr>
          <p:cNvSpPr>
            <a:spLocks noGrp="1" noChangeArrowheads="1"/>
          </p:cNvSpPr>
          <p:nvPr>
            <p:ph type="title"/>
          </p:nvPr>
        </p:nvSpPr>
        <p:spPr/>
        <p:txBody>
          <a:bodyPr/>
          <a:lstStyle/>
          <a:p>
            <a:pPr eaLnBrk="1" hangingPunct="1"/>
            <a:r>
              <a:rPr lang="en-US" altLang="en-US" dirty="0"/>
              <a:t>Grossman’s method</a:t>
            </a:r>
          </a:p>
        </p:txBody>
      </p:sp>
      <p:sp>
        <p:nvSpPr>
          <p:cNvPr id="29700" name="Rectangle 3">
            <a:extLst>
              <a:ext uri="{FF2B5EF4-FFF2-40B4-BE49-F238E27FC236}">
                <a16:creationId xmlns:a16="http://schemas.microsoft.com/office/drawing/2014/main" id="{BC3C0723-2028-C0AC-0A20-095D4FD4C097}"/>
              </a:ext>
            </a:extLst>
          </p:cNvPr>
          <p:cNvSpPr>
            <a:spLocks noGrp="1" noChangeArrowheads="1"/>
          </p:cNvSpPr>
          <p:nvPr>
            <p:ph type="body" idx="1"/>
          </p:nvPr>
        </p:nvSpPr>
        <p:spPr>
          <a:xfrm>
            <a:off x="1981200" y="1600200"/>
            <a:ext cx="8458200" cy="5257800"/>
          </a:xfrm>
        </p:spPr>
        <p:txBody>
          <a:bodyPr/>
          <a:lstStyle/>
          <a:p>
            <a:pPr eaLnBrk="1" hangingPunct="1"/>
            <a:r>
              <a:rPr lang="en-US" altLang="en-US" sz="2400"/>
              <a:t>Grossman: </a:t>
            </a:r>
            <a:r>
              <a:rPr lang="en-US" altLang="en-US" sz="2400" b="1">
                <a:solidFill>
                  <a:srgbClr val="FFFF00"/>
                </a:solidFill>
              </a:rPr>
              <a:t>Rule of proportion</a:t>
            </a:r>
            <a:r>
              <a:rPr lang="en-US" altLang="en-US" sz="2400"/>
              <a:t> </a:t>
            </a:r>
          </a:p>
          <a:p>
            <a:pPr algn="ctr" eaLnBrk="1" hangingPunct="1">
              <a:buFont typeface="Wingdings" panose="05000000000000000000" pitchFamily="2" charset="2"/>
              <a:buNone/>
            </a:pPr>
            <a:r>
              <a:rPr lang="en-US" altLang="en-US" sz="2400">
                <a:solidFill>
                  <a:srgbClr val="FFFF00"/>
                </a:solidFill>
              </a:rPr>
              <a:t>CLT = KLI × ALT / ALI</a:t>
            </a:r>
            <a:r>
              <a:rPr lang="en-US" altLang="en-US" sz="2400"/>
              <a:t>    </a:t>
            </a:r>
          </a:p>
          <a:p>
            <a:pPr eaLnBrk="1" hangingPunct="1">
              <a:buFont typeface="Wingdings" panose="05000000000000000000" pitchFamily="2" charset="2"/>
              <a:buNone/>
            </a:pPr>
            <a:r>
              <a:rPr lang="en-US" altLang="en-US" sz="2400"/>
              <a:t>Where, </a:t>
            </a:r>
          </a:p>
          <a:p>
            <a:pPr eaLnBrk="1" hangingPunct="1">
              <a:buFont typeface="Wingdings" panose="05000000000000000000" pitchFamily="2" charset="2"/>
              <a:buNone/>
            </a:pPr>
            <a:r>
              <a:rPr lang="en-US" altLang="en-US" sz="2400"/>
              <a:t>CLT= correct length of the tooth</a:t>
            </a:r>
          </a:p>
          <a:p>
            <a:pPr eaLnBrk="1" hangingPunct="1">
              <a:buFont typeface="Wingdings" panose="05000000000000000000" pitchFamily="2" charset="2"/>
              <a:buNone/>
            </a:pPr>
            <a:r>
              <a:rPr lang="en-US" altLang="en-US" sz="2400"/>
              <a:t>KLI= known length of the instrument in the tooth</a:t>
            </a:r>
          </a:p>
          <a:p>
            <a:pPr eaLnBrk="1" hangingPunct="1">
              <a:buFont typeface="Wingdings" panose="05000000000000000000" pitchFamily="2" charset="2"/>
              <a:buNone/>
            </a:pPr>
            <a:r>
              <a:rPr lang="en-US" altLang="en-US" sz="2400"/>
              <a:t>ALT= apparent length of the tooth on radiograph</a:t>
            </a:r>
          </a:p>
          <a:p>
            <a:pPr eaLnBrk="1" hangingPunct="1">
              <a:buFont typeface="Wingdings" panose="05000000000000000000" pitchFamily="2" charset="2"/>
              <a:buNone/>
            </a:pPr>
            <a:r>
              <a:rPr lang="en-US" altLang="en-US" sz="2400"/>
              <a:t>ALI= apparent length of the instrument on radiograph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a:extLst>
              <a:ext uri="{FF2B5EF4-FFF2-40B4-BE49-F238E27FC236}">
                <a16:creationId xmlns:a16="http://schemas.microsoft.com/office/drawing/2014/main" id="{D2367DFA-B06E-3D91-7128-1EDB7D4BFE9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fontAlgn="base">
              <a:spcBef>
                <a:spcPct val="0"/>
              </a:spcBef>
              <a:spcAft>
                <a:spcPct val="0"/>
              </a:spcAft>
            </a:pPr>
            <a:fld id="{9299E353-7D59-4DF8-A482-FFD3808B2C7B}" type="slidenum">
              <a:rPr lang="ar-SA" altLang="en-US">
                <a:solidFill>
                  <a:srgbClr val="FFFFFF"/>
                </a:solidFill>
              </a:rPr>
              <a:pPr fontAlgn="base">
                <a:spcBef>
                  <a:spcPct val="0"/>
                </a:spcBef>
                <a:spcAft>
                  <a:spcPct val="0"/>
                </a:spcAft>
              </a:pPr>
              <a:t>6</a:t>
            </a:fld>
            <a:endParaRPr lang="en-US" altLang="en-US">
              <a:solidFill>
                <a:srgbClr val="FFFFFF"/>
              </a:solidFill>
            </a:endParaRPr>
          </a:p>
        </p:txBody>
      </p:sp>
      <p:sp>
        <p:nvSpPr>
          <p:cNvPr id="30723" name="Rectangle 3">
            <a:extLst>
              <a:ext uri="{FF2B5EF4-FFF2-40B4-BE49-F238E27FC236}">
                <a16:creationId xmlns:a16="http://schemas.microsoft.com/office/drawing/2014/main" id="{D260B079-AD40-CD2A-F8DF-BFF093E010C7}"/>
              </a:ext>
            </a:extLst>
          </p:cNvPr>
          <p:cNvSpPr>
            <a:spLocks noGrp="1" noChangeArrowheads="1"/>
          </p:cNvSpPr>
          <p:nvPr>
            <p:ph type="body" idx="1"/>
          </p:nvPr>
        </p:nvSpPr>
        <p:spPr>
          <a:xfrm>
            <a:off x="1981200" y="4038600"/>
            <a:ext cx="8229600" cy="2667000"/>
          </a:xfrm>
        </p:spPr>
        <p:txBody>
          <a:bodyPr/>
          <a:lstStyle/>
          <a:p>
            <a:pPr eaLnBrk="1" hangingPunct="1">
              <a:lnSpc>
                <a:spcPct val="80000"/>
              </a:lnSpc>
              <a:buFont typeface="Wingdings" panose="05000000000000000000" pitchFamily="2" charset="2"/>
              <a:buNone/>
            </a:pPr>
            <a:r>
              <a:rPr lang="en-US" altLang="en-US" sz="2400" i="1"/>
              <a:t>A, </a:t>
            </a:r>
            <a:r>
              <a:rPr lang="en-US" altLang="en-US" sz="2400"/>
              <a:t>The length of the tooth is measured on the diagnostic radiograph (schematic view). </a:t>
            </a:r>
          </a:p>
          <a:p>
            <a:pPr eaLnBrk="1" hangingPunct="1">
              <a:lnSpc>
                <a:spcPct val="80000"/>
              </a:lnSpc>
              <a:buFont typeface="Wingdings" panose="05000000000000000000" pitchFamily="2" charset="2"/>
              <a:buNone/>
            </a:pPr>
            <a:r>
              <a:rPr lang="en-US" altLang="en-US" sz="2400" i="1"/>
              <a:t>B, </a:t>
            </a:r>
            <a:r>
              <a:rPr lang="en-US" altLang="en-US" sz="2400"/>
              <a:t>This measurement is transferred to a diagnostic instrument prepared with a silicone stop, the instrument is placed in the root canal, and a radiograph is made. </a:t>
            </a:r>
          </a:p>
          <a:p>
            <a:pPr eaLnBrk="1" hangingPunct="1">
              <a:lnSpc>
                <a:spcPct val="80000"/>
              </a:lnSpc>
              <a:buFont typeface="Wingdings" panose="05000000000000000000" pitchFamily="2" charset="2"/>
              <a:buNone/>
            </a:pPr>
            <a:r>
              <a:rPr lang="en-US" altLang="en-US" sz="2400"/>
              <a:t>C and </a:t>
            </a:r>
            <a:r>
              <a:rPr lang="en-US" altLang="en-US" sz="2400" i="1"/>
              <a:t>D, </a:t>
            </a:r>
            <a:r>
              <a:rPr lang="en-US" altLang="en-US" sz="2400"/>
              <a:t>The root canal and working lengths are determined from the radiograph.</a:t>
            </a:r>
          </a:p>
        </p:txBody>
      </p:sp>
      <p:pic>
        <p:nvPicPr>
          <p:cNvPr id="30724" name="Picture 4">
            <a:extLst>
              <a:ext uri="{FF2B5EF4-FFF2-40B4-BE49-F238E27FC236}">
                <a16:creationId xmlns:a16="http://schemas.microsoft.com/office/drawing/2014/main" id="{D86272A5-0A82-7C0C-D77D-9E517AC2E0E8}"/>
              </a:ext>
            </a:extLst>
          </p:cNvPr>
          <p:cNvPicPr>
            <a:picLocks noChangeAspect="1" noChangeArrowheads="1"/>
          </p:cNvPicPr>
          <p:nvPr/>
        </p:nvPicPr>
        <p:blipFill>
          <a:blip r:embed="rId3">
            <a:lum bright="-6000" contrast="24000"/>
            <a:extLst>
              <a:ext uri="{28A0092B-C50C-407E-A947-70E740481C1C}">
                <a14:useLocalDpi xmlns:a14="http://schemas.microsoft.com/office/drawing/2010/main" val="0"/>
              </a:ext>
            </a:extLst>
          </a:blip>
          <a:srcRect l="3448" t="4181" r="862" b="1743"/>
          <a:stretch>
            <a:fillRect/>
          </a:stretch>
        </p:blipFill>
        <p:spPr bwMode="auto">
          <a:xfrm>
            <a:off x="1676400" y="241300"/>
            <a:ext cx="8991600" cy="364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a:extLst>
              <a:ext uri="{FF2B5EF4-FFF2-40B4-BE49-F238E27FC236}">
                <a16:creationId xmlns:a16="http://schemas.microsoft.com/office/drawing/2014/main" id="{F217F688-B7B2-2ED2-6638-AF554CE1DC9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fontAlgn="base">
              <a:spcBef>
                <a:spcPct val="0"/>
              </a:spcBef>
              <a:spcAft>
                <a:spcPct val="0"/>
              </a:spcAft>
            </a:pPr>
            <a:fld id="{D7E5C90F-3BAD-4BC9-BB33-F7F633D165B1}" type="slidenum">
              <a:rPr lang="ar-SA" altLang="en-US">
                <a:solidFill>
                  <a:srgbClr val="FFFFFF"/>
                </a:solidFill>
              </a:rPr>
              <a:pPr fontAlgn="base">
                <a:spcBef>
                  <a:spcPct val="0"/>
                </a:spcBef>
                <a:spcAft>
                  <a:spcPct val="0"/>
                </a:spcAft>
              </a:pPr>
              <a:t>7</a:t>
            </a:fld>
            <a:endParaRPr lang="en-US" altLang="en-US">
              <a:solidFill>
                <a:srgbClr val="FFFFFF"/>
              </a:solidFill>
            </a:endParaRPr>
          </a:p>
        </p:txBody>
      </p:sp>
      <p:sp>
        <p:nvSpPr>
          <p:cNvPr id="31747" name="Rectangle 2">
            <a:extLst>
              <a:ext uri="{FF2B5EF4-FFF2-40B4-BE49-F238E27FC236}">
                <a16:creationId xmlns:a16="http://schemas.microsoft.com/office/drawing/2014/main" id="{6C85F2E0-E595-5641-BE1B-61BD68BF0331}"/>
              </a:ext>
            </a:extLst>
          </p:cNvPr>
          <p:cNvSpPr>
            <a:spLocks noGrp="1" noChangeArrowheads="1"/>
          </p:cNvSpPr>
          <p:nvPr>
            <p:ph type="title"/>
          </p:nvPr>
        </p:nvSpPr>
        <p:spPr/>
        <p:txBody>
          <a:bodyPr/>
          <a:lstStyle/>
          <a:p>
            <a:pPr eaLnBrk="1" hangingPunct="1"/>
            <a:r>
              <a:rPr lang="en-US" altLang="en-US"/>
              <a:t>Other formula based methods</a:t>
            </a:r>
          </a:p>
        </p:txBody>
      </p:sp>
      <p:sp>
        <p:nvSpPr>
          <p:cNvPr id="31748" name="Rectangle 3">
            <a:extLst>
              <a:ext uri="{FF2B5EF4-FFF2-40B4-BE49-F238E27FC236}">
                <a16:creationId xmlns:a16="http://schemas.microsoft.com/office/drawing/2014/main" id="{A8B3F931-FCEF-D3D9-DF24-EE54AF550394}"/>
              </a:ext>
            </a:extLst>
          </p:cNvPr>
          <p:cNvSpPr>
            <a:spLocks noGrp="1" noChangeArrowheads="1"/>
          </p:cNvSpPr>
          <p:nvPr>
            <p:ph type="body" idx="1"/>
          </p:nvPr>
        </p:nvSpPr>
        <p:spPr>
          <a:xfrm>
            <a:off x="1981200" y="1600200"/>
            <a:ext cx="8229600" cy="3352800"/>
          </a:xfrm>
        </p:spPr>
        <p:txBody>
          <a:bodyPr/>
          <a:lstStyle/>
          <a:p>
            <a:pPr eaLnBrk="1" hangingPunct="1"/>
            <a:r>
              <a:rPr lang="en-US" altLang="en-US" sz="2400" b="1">
                <a:solidFill>
                  <a:srgbClr val="FFFF00"/>
                </a:solidFill>
              </a:rPr>
              <a:t>Bregman (1950)</a:t>
            </a:r>
            <a:r>
              <a:rPr lang="en-US" altLang="en-US" sz="2400"/>
              <a:t> – devised a method – 25 mm length flat probes – having a steel blade fixed with acrylic resin as a stop leaving a free end of 10mm for placement into the root canal.</a:t>
            </a:r>
          </a:p>
          <a:p>
            <a:pPr eaLnBrk="1" hangingPunct="1"/>
            <a:r>
              <a:rPr lang="en-US" altLang="en-US" sz="2400"/>
              <a:t>This probe is placed in the tooth until the metallic end touches the coronal reference point.</a:t>
            </a:r>
          </a:p>
          <a:p>
            <a:pPr eaLnBrk="1" hangingPunct="1"/>
            <a:r>
              <a:rPr lang="en-US" altLang="en-US" sz="2400"/>
              <a:t>A radiograph is taken</a:t>
            </a:r>
          </a:p>
          <a:p>
            <a:pPr eaLnBrk="1" hangingPunct="1"/>
            <a:r>
              <a:rPr lang="en-US" altLang="en-US" sz="2400"/>
              <a:t>The length is calculated from following formula:</a:t>
            </a:r>
          </a:p>
        </p:txBody>
      </p:sp>
      <p:grpSp>
        <p:nvGrpSpPr>
          <p:cNvPr id="31749" name="Group 9">
            <a:extLst>
              <a:ext uri="{FF2B5EF4-FFF2-40B4-BE49-F238E27FC236}">
                <a16:creationId xmlns:a16="http://schemas.microsoft.com/office/drawing/2014/main" id="{13936B40-C321-3BA6-2A04-7653CEE87C3F}"/>
              </a:ext>
            </a:extLst>
          </p:cNvPr>
          <p:cNvGrpSpPr>
            <a:grpSpLocks/>
          </p:cNvGrpSpPr>
          <p:nvPr/>
        </p:nvGrpSpPr>
        <p:grpSpPr bwMode="auto">
          <a:xfrm>
            <a:off x="1981200" y="5348288"/>
            <a:ext cx="8229600" cy="1052512"/>
            <a:chOff x="288" y="3264"/>
            <a:chExt cx="5184" cy="663"/>
          </a:xfrm>
        </p:grpSpPr>
        <p:sp>
          <p:nvSpPr>
            <p:cNvPr id="31750" name="Text Box 5">
              <a:extLst>
                <a:ext uri="{FF2B5EF4-FFF2-40B4-BE49-F238E27FC236}">
                  <a16:creationId xmlns:a16="http://schemas.microsoft.com/office/drawing/2014/main" id="{E11842C3-22C3-8F0E-96F6-1EFD7DD35522}"/>
                </a:ext>
              </a:extLst>
            </p:cNvPr>
            <p:cNvSpPr txBox="1">
              <a:spLocks noChangeArrowheads="1"/>
            </p:cNvSpPr>
            <p:nvPr/>
          </p:nvSpPr>
          <p:spPr bwMode="auto">
            <a:xfrm>
              <a:off x="288" y="3360"/>
              <a:ext cx="1296"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0" fontAlgn="base" hangingPunct="0">
                <a:spcBef>
                  <a:spcPct val="50000"/>
                </a:spcBef>
                <a:spcAft>
                  <a:spcPct val="0"/>
                </a:spcAft>
              </a:pPr>
              <a:r>
                <a:rPr lang="en-US" altLang="en-US" sz="2000">
                  <a:solidFill>
                    <a:srgbClr val="FFFFFF"/>
                  </a:solidFill>
                </a:rPr>
                <a:t>Actual length of the tooth =</a:t>
              </a:r>
            </a:p>
          </p:txBody>
        </p:sp>
        <p:sp>
          <p:nvSpPr>
            <p:cNvPr id="31751" name="Text Box 6">
              <a:extLst>
                <a:ext uri="{FF2B5EF4-FFF2-40B4-BE49-F238E27FC236}">
                  <a16:creationId xmlns:a16="http://schemas.microsoft.com/office/drawing/2014/main" id="{0D99661B-4258-AD9A-C87B-887804B26CDD}"/>
                </a:ext>
              </a:extLst>
            </p:cNvPr>
            <p:cNvSpPr txBox="1">
              <a:spLocks noChangeArrowheads="1"/>
            </p:cNvSpPr>
            <p:nvPr/>
          </p:nvSpPr>
          <p:spPr bwMode="auto">
            <a:xfrm>
              <a:off x="1632" y="3264"/>
              <a:ext cx="3840" cy="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fontAlgn="base">
                <a:lnSpc>
                  <a:spcPct val="90000"/>
                </a:lnSpc>
                <a:spcBef>
                  <a:spcPct val="20000"/>
                </a:spcBef>
                <a:spcAft>
                  <a:spcPct val="0"/>
                </a:spcAft>
                <a:buClr>
                  <a:srgbClr val="FF0066"/>
                </a:buClr>
              </a:pPr>
              <a:r>
                <a:rPr lang="en-US" altLang="en-US">
                  <a:solidFill>
                    <a:srgbClr val="FFFFFF"/>
                  </a:solidFill>
                </a:rPr>
                <a:t>Real instrument Length × Apparent length of tooth</a:t>
              </a:r>
            </a:p>
          </p:txBody>
        </p:sp>
        <p:sp>
          <p:nvSpPr>
            <p:cNvPr id="31752" name="Line 7">
              <a:extLst>
                <a:ext uri="{FF2B5EF4-FFF2-40B4-BE49-F238E27FC236}">
                  <a16:creationId xmlns:a16="http://schemas.microsoft.com/office/drawing/2014/main" id="{BC57D764-3254-1AAE-4F65-85C37DF9ED4D}"/>
                </a:ext>
              </a:extLst>
            </p:cNvPr>
            <p:cNvSpPr>
              <a:spLocks noChangeShapeType="1"/>
            </p:cNvSpPr>
            <p:nvPr/>
          </p:nvSpPr>
          <p:spPr bwMode="auto">
            <a:xfrm>
              <a:off x="1680" y="3600"/>
              <a:ext cx="36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FFFFFF"/>
                </a:solidFill>
                <a:latin typeface="Verdana" panose="020B0604030504040204" pitchFamily="34" charset="0"/>
              </a:endParaRPr>
            </a:p>
          </p:txBody>
        </p:sp>
        <p:sp>
          <p:nvSpPr>
            <p:cNvPr id="31753" name="Text Box 8">
              <a:extLst>
                <a:ext uri="{FF2B5EF4-FFF2-40B4-BE49-F238E27FC236}">
                  <a16:creationId xmlns:a16="http://schemas.microsoft.com/office/drawing/2014/main" id="{351FCE62-5FCE-03F8-BDAC-B25864A051CC}"/>
                </a:ext>
              </a:extLst>
            </p:cNvPr>
            <p:cNvSpPr txBox="1">
              <a:spLocks noChangeArrowheads="1"/>
            </p:cNvSpPr>
            <p:nvPr/>
          </p:nvSpPr>
          <p:spPr bwMode="auto">
            <a:xfrm>
              <a:off x="2064" y="3696"/>
              <a:ext cx="288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0" fontAlgn="base" hangingPunct="0">
                <a:spcBef>
                  <a:spcPct val="50000"/>
                </a:spcBef>
                <a:spcAft>
                  <a:spcPct val="0"/>
                </a:spcAft>
              </a:pPr>
              <a:r>
                <a:rPr lang="en-US" altLang="en-US">
                  <a:solidFill>
                    <a:srgbClr val="FFFFFF"/>
                  </a:solidFill>
                </a:rPr>
                <a:t>Apparent Instrument Length</a:t>
              </a: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5">
            <a:extLst>
              <a:ext uri="{FF2B5EF4-FFF2-40B4-BE49-F238E27FC236}">
                <a16:creationId xmlns:a16="http://schemas.microsoft.com/office/drawing/2014/main" id="{49DE1329-D89E-FD1B-04D4-14868D17A0E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fontAlgn="base">
              <a:spcBef>
                <a:spcPct val="0"/>
              </a:spcBef>
              <a:spcAft>
                <a:spcPct val="0"/>
              </a:spcAft>
            </a:pPr>
            <a:fld id="{1C7963B9-E127-4291-9F5A-A491289EB93A}" type="slidenum">
              <a:rPr lang="ar-SA" altLang="en-US">
                <a:solidFill>
                  <a:srgbClr val="FFFFFF"/>
                </a:solidFill>
              </a:rPr>
              <a:pPr fontAlgn="base">
                <a:spcBef>
                  <a:spcPct val="0"/>
                </a:spcBef>
                <a:spcAft>
                  <a:spcPct val="0"/>
                </a:spcAft>
              </a:pPr>
              <a:t>8</a:t>
            </a:fld>
            <a:endParaRPr lang="en-US" altLang="en-US">
              <a:solidFill>
                <a:srgbClr val="FFFFFF"/>
              </a:solidFill>
            </a:endParaRPr>
          </a:p>
        </p:txBody>
      </p:sp>
      <p:sp>
        <p:nvSpPr>
          <p:cNvPr id="32771" name="Rectangle 2">
            <a:extLst>
              <a:ext uri="{FF2B5EF4-FFF2-40B4-BE49-F238E27FC236}">
                <a16:creationId xmlns:a16="http://schemas.microsoft.com/office/drawing/2014/main" id="{E50DFEAD-F4E0-CEFE-76D5-70E3640085FE}"/>
              </a:ext>
            </a:extLst>
          </p:cNvPr>
          <p:cNvSpPr>
            <a:spLocks noGrp="1" noChangeArrowheads="1"/>
          </p:cNvSpPr>
          <p:nvPr>
            <p:ph type="title"/>
          </p:nvPr>
        </p:nvSpPr>
        <p:spPr/>
        <p:txBody>
          <a:bodyPr/>
          <a:lstStyle/>
          <a:p>
            <a:pPr eaLnBrk="1" hangingPunct="1"/>
            <a:r>
              <a:rPr lang="en-US" altLang="en-US"/>
              <a:t>Ingle’s method</a:t>
            </a:r>
          </a:p>
        </p:txBody>
      </p:sp>
      <p:sp>
        <p:nvSpPr>
          <p:cNvPr id="32772" name="Rectangle 4">
            <a:extLst>
              <a:ext uri="{FF2B5EF4-FFF2-40B4-BE49-F238E27FC236}">
                <a16:creationId xmlns:a16="http://schemas.microsoft.com/office/drawing/2014/main" id="{EBF697D2-688B-58BA-9527-39D15BA06553}"/>
              </a:ext>
            </a:extLst>
          </p:cNvPr>
          <p:cNvSpPr>
            <a:spLocks noChangeArrowheads="1"/>
          </p:cNvSpPr>
          <p:nvPr/>
        </p:nvSpPr>
        <p:spPr bwMode="auto">
          <a:xfrm>
            <a:off x="2057400" y="1752600"/>
            <a:ext cx="8229600"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fontAlgn="base">
              <a:lnSpc>
                <a:spcPct val="80000"/>
              </a:lnSpc>
              <a:spcBef>
                <a:spcPct val="20000"/>
              </a:spcBef>
              <a:spcAft>
                <a:spcPct val="0"/>
              </a:spcAft>
              <a:buClr>
                <a:srgbClr val="FF0066"/>
              </a:buClr>
              <a:buFont typeface="Wingdings" panose="05000000000000000000" pitchFamily="2" charset="2"/>
              <a:buChar char="p"/>
            </a:pPr>
            <a:r>
              <a:rPr lang="en-US" altLang="en-US" sz="2400">
                <a:solidFill>
                  <a:srgbClr val="FFFFFF"/>
                </a:solidFill>
              </a:rPr>
              <a:t>The following items are essential to perform this procedure:</a:t>
            </a:r>
          </a:p>
          <a:p>
            <a:pPr fontAlgn="base">
              <a:lnSpc>
                <a:spcPct val="80000"/>
              </a:lnSpc>
              <a:spcBef>
                <a:spcPct val="20000"/>
              </a:spcBef>
              <a:spcAft>
                <a:spcPct val="0"/>
              </a:spcAft>
              <a:buClr>
                <a:srgbClr val="FF0066"/>
              </a:buClr>
              <a:buFont typeface="Wingdings" panose="05000000000000000000" pitchFamily="2" charset="2"/>
              <a:buAutoNum type="arabicPeriod"/>
            </a:pPr>
            <a:r>
              <a:rPr lang="en-US" altLang="en-US" sz="2400">
                <a:solidFill>
                  <a:srgbClr val="FFFFFF"/>
                </a:solidFill>
              </a:rPr>
              <a:t>Good, undistorted, preoperative radiographs showing the total length and all roots of the involved tooth.</a:t>
            </a:r>
          </a:p>
          <a:p>
            <a:pPr fontAlgn="base">
              <a:lnSpc>
                <a:spcPct val="80000"/>
              </a:lnSpc>
              <a:spcBef>
                <a:spcPct val="20000"/>
              </a:spcBef>
              <a:spcAft>
                <a:spcPct val="0"/>
              </a:spcAft>
              <a:buClr>
                <a:srgbClr val="FF0066"/>
              </a:buClr>
              <a:buFont typeface="Wingdings" panose="05000000000000000000" pitchFamily="2" charset="2"/>
              <a:buAutoNum type="arabicPeriod"/>
            </a:pPr>
            <a:r>
              <a:rPr lang="en-US" altLang="en-US" sz="2400">
                <a:solidFill>
                  <a:srgbClr val="FFFFFF"/>
                </a:solidFill>
              </a:rPr>
              <a:t>Adequate coronal access to all canals.</a:t>
            </a:r>
          </a:p>
          <a:p>
            <a:pPr fontAlgn="base">
              <a:lnSpc>
                <a:spcPct val="80000"/>
              </a:lnSpc>
              <a:spcBef>
                <a:spcPct val="20000"/>
              </a:spcBef>
              <a:spcAft>
                <a:spcPct val="0"/>
              </a:spcAft>
              <a:buClr>
                <a:srgbClr val="FF0066"/>
              </a:buClr>
              <a:buFont typeface="Wingdings" panose="05000000000000000000" pitchFamily="2" charset="2"/>
              <a:buAutoNum type="arabicPeriod"/>
            </a:pPr>
            <a:r>
              <a:rPr lang="en-US" altLang="en-US" sz="2400">
                <a:solidFill>
                  <a:srgbClr val="FFFFFF"/>
                </a:solidFill>
              </a:rPr>
              <a:t>An endodontic millimeter ruler.</a:t>
            </a:r>
          </a:p>
          <a:p>
            <a:pPr fontAlgn="base">
              <a:lnSpc>
                <a:spcPct val="80000"/>
              </a:lnSpc>
              <a:spcBef>
                <a:spcPct val="20000"/>
              </a:spcBef>
              <a:spcAft>
                <a:spcPct val="0"/>
              </a:spcAft>
              <a:buClr>
                <a:srgbClr val="FF0066"/>
              </a:buClr>
              <a:buFont typeface="Wingdings" panose="05000000000000000000" pitchFamily="2" charset="2"/>
              <a:buAutoNum type="arabicPeriod"/>
            </a:pPr>
            <a:r>
              <a:rPr lang="en-US" altLang="en-US" sz="2400">
                <a:solidFill>
                  <a:srgbClr val="FFFFFF"/>
                </a:solidFill>
              </a:rPr>
              <a:t>Working knowledge of the average length of all of the teeth.</a:t>
            </a:r>
          </a:p>
          <a:p>
            <a:pPr fontAlgn="base">
              <a:lnSpc>
                <a:spcPct val="80000"/>
              </a:lnSpc>
              <a:spcBef>
                <a:spcPct val="20000"/>
              </a:spcBef>
              <a:spcAft>
                <a:spcPct val="0"/>
              </a:spcAft>
              <a:buClr>
                <a:srgbClr val="FF0066"/>
              </a:buClr>
              <a:buFont typeface="Wingdings" panose="05000000000000000000" pitchFamily="2" charset="2"/>
              <a:buAutoNum type="arabicPeriod"/>
            </a:pPr>
            <a:r>
              <a:rPr lang="en-US" altLang="en-US" sz="2400">
                <a:solidFill>
                  <a:srgbClr val="FFFFFF"/>
                </a:solidFill>
              </a:rPr>
              <a:t>A definite, repeatable plane of reference to an anatomic landmark on the tooth, a fact that should be noted on the patient’s record.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a:extLst>
              <a:ext uri="{FF2B5EF4-FFF2-40B4-BE49-F238E27FC236}">
                <a16:creationId xmlns:a16="http://schemas.microsoft.com/office/drawing/2014/main" id="{B2FC1533-256B-AA9D-3742-104CFC1D4F4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fontAlgn="base">
              <a:spcBef>
                <a:spcPct val="0"/>
              </a:spcBef>
              <a:spcAft>
                <a:spcPct val="0"/>
              </a:spcAft>
            </a:pPr>
            <a:fld id="{ECE5DFE1-64FE-48FC-817E-3277DD28A9C1}" type="slidenum">
              <a:rPr lang="ar-SA" altLang="en-US">
                <a:solidFill>
                  <a:srgbClr val="FFFFFF"/>
                </a:solidFill>
              </a:rPr>
              <a:pPr fontAlgn="base">
                <a:spcBef>
                  <a:spcPct val="0"/>
                </a:spcBef>
                <a:spcAft>
                  <a:spcPct val="0"/>
                </a:spcAft>
              </a:pPr>
              <a:t>9</a:t>
            </a:fld>
            <a:endParaRPr lang="en-US" altLang="en-US">
              <a:solidFill>
                <a:srgbClr val="FFFFFF"/>
              </a:solidFill>
            </a:endParaRPr>
          </a:p>
        </p:txBody>
      </p:sp>
      <p:sp>
        <p:nvSpPr>
          <p:cNvPr id="33795" name="Rectangle 3">
            <a:extLst>
              <a:ext uri="{FF2B5EF4-FFF2-40B4-BE49-F238E27FC236}">
                <a16:creationId xmlns:a16="http://schemas.microsoft.com/office/drawing/2014/main" id="{9D8FC845-964E-96E7-359B-800B276584A7}"/>
              </a:ext>
            </a:extLst>
          </p:cNvPr>
          <p:cNvSpPr>
            <a:spLocks noGrp="1" noChangeArrowheads="1"/>
          </p:cNvSpPr>
          <p:nvPr>
            <p:ph type="body" idx="1"/>
          </p:nvPr>
        </p:nvSpPr>
        <p:spPr>
          <a:xfrm>
            <a:off x="1828800" y="76200"/>
            <a:ext cx="8839200" cy="6248400"/>
          </a:xfrm>
        </p:spPr>
        <p:txBody>
          <a:bodyPr/>
          <a:lstStyle/>
          <a:p>
            <a:pPr marL="457200" indent="-457200" eaLnBrk="1" hangingPunct="1">
              <a:lnSpc>
                <a:spcPct val="80000"/>
              </a:lnSpc>
            </a:pPr>
            <a:r>
              <a:rPr lang="en-US" altLang="en-US" sz="2400" b="1" i="1">
                <a:solidFill>
                  <a:srgbClr val="FFFF00"/>
                </a:solidFill>
              </a:rPr>
              <a:t>Method</a:t>
            </a:r>
          </a:p>
          <a:p>
            <a:pPr marL="457200" indent="-457200" eaLnBrk="1" hangingPunct="1">
              <a:buFont typeface="Wingdings" panose="05000000000000000000" pitchFamily="2" charset="2"/>
              <a:buAutoNum type="arabicPeriod"/>
            </a:pPr>
            <a:r>
              <a:rPr lang="en-US" altLang="en-US" sz="2400"/>
              <a:t>Measure the tooth on the preoperative radiograph</a:t>
            </a:r>
          </a:p>
          <a:p>
            <a:pPr marL="457200" indent="-457200" eaLnBrk="1" hangingPunct="1">
              <a:buFont typeface="Wingdings" panose="05000000000000000000" pitchFamily="2" charset="2"/>
              <a:buAutoNum type="arabicPeriod"/>
            </a:pPr>
            <a:endParaRPr lang="en-US" altLang="en-US" sz="2400"/>
          </a:p>
          <a:p>
            <a:pPr marL="457200" indent="-457200" eaLnBrk="1" hangingPunct="1">
              <a:buFont typeface="Wingdings" panose="05000000000000000000" pitchFamily="2" charset="2"/>
              <a:buAutoNum type="arabicPeriod"/>
            </a:pPr>
            <a:r>
              <a:rPr lang="en-US" altLang="en-US" sz="2400"/>
              <a:t>Subtract at least 1.0 mm “safety allowance” for possible image distortion or magnification.</a:t>
            </a:r>
          </a:p>
          <a:p>
            <a:pPr marL="457200" indent="-457200" eaLnBrk="1" hangingPunct="1">
              <a:buFont typeface="Wingdings" panose="05000000000000000000" pitchFamily="2" charset="2"/>
              <a:buAutoNum type="arabicPeriod"/>
            </a:pPr>
            <a:endParaRPr lang="en-US" altLang="en-US" sz="2400"/>
          </a:p>
          <a:p>
            <a:pPr marL="457200" indent="-457200" eaLnBrk="1" hangingPunct="1">
              <a:buFont typeface="Wingdings" panose="05000000000000000000" pitchFamily="2" charset="2"/>
              <a:buAutoNum type="arabicPeriod"/>
            </a:pPr>
            <a:r>
              <a:rPr lang="en-US" altLang="en-US" sz="2400"/>
              <a:t>Set the endodontic ruler at this tentative working length and adjust the stop on the instrument at that level</a:t>
            </a:r>
          </a:p>
          <a:p>
            <a:pPr marL="457200" indent="-457200" eaLnBrk="1" hangingPunct="1">
              <a:buFont typeface="Wingdings" panose="05000000000000000000" pitchFamily="2" charset="2"/>
              <a:buAutoNum type="arabicPeriod"/>
            </a:pPr>
            <a:endParaRPr lang="en-US" altLang="en-US" sz="2400"/>
          </a:p>
          <a:p>
            <a:pPr marL="457200" indent="-457200" eaLnBrk="1" hangingPunct="1">
              <a:buFont typeface="Wingdings" panose="05000000000000000000" pitchFamily="2" charset="2"/>
              <a:buAutoNum type="arabicPeriod"/>
            </a:pPr>
            <a:r>
              <a:rPr lang="en-US" altLang="en-US" sz="2400"/>
              <a:t>Place the instrument in the canal until the stop is at the plane of reference unless pain is felt (if anesthesia has not been used), in which case, the instrument is left at that level and the rubber stop readjusted to this new point of reference</a:t>
            </a:r>
            <a:r>
              <a:rPr lang="en-US" altLang="en-US" sz="2800"/>
              <a:t>.</a:t>
            </a:r>
          </a:p>
        </p:txBody>
      </p:sp>
    </p:spTree>
  </p:cSld>
  <p:clrMapOvr>
    <a:masterClrMapping/>
  </p:clrMapOvr>
</p:sld>
</file>

<file path=ppt/theme/theme1.xml><?xml version="1.0" encoding="utf-8"?>
<a:theme xmlns:a="http://schemas.openxmlformats.org/drawingml/2006/main" name="Level">
  <a:themeElements>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1773</Words>
  <Application>Microsoft Office PowerPoint</Application>
  <PresentationFormat>Widescreen</PresentationFormat>
  <Paragraphs>225</Paragraphs>
  <Slides>29</Slides>
  <Notes>24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29</vt:i4>
      </vt:variant>
    </vt:vector>
  </HeadingPairs>
  <TitlesOfParts>
    <vt:vector size="38" baseType="lpstr">
      <vt:lpstr>Arial</vt:lpstr>
      <vt:lpstr>Book Antiqua</vt:lpstr>
      <vt:lpstr>Calibri</vt:lpstr>
      <vt:lpstr>Garamond</vt:lpstr>
      <vt:lpstr>Impact</vt:lpstr>
      <vt:lpstr>Times New Roman</vt:lpstr>
      <vt:lpstr>Verdana</vt:lpstr>
      <vt:lpstr>Wingdings</vt:lpstr>
      <vt:lpstr>Level</vt:lpstr>
      <vt:lpstr>PowerPoint Presentation</vt:lpstr>
      <vt:lpstr>Specific learning Objectives </vt:lpstr>
      <vt:lpstr>PowerPoint Presentation</vt:lpstr>
      <vt:lpstr>Determination of Working Length by Radiographic methods</vt:lpstr>
      <vt:lpstr>Grossman’s method</vt:lpstr>
      <vt:lpstr>PowerPoint Presentation</vt:lpstr>
      <vt:lpstr>Other formula based methods</vt:lpstr>
      <vt:lpstr>Ingle’s method</vt:lpstr>
      <vt:lpstr>PowerPoint Presentation</vt:lpstr>
      <vt:lpstr>PowerPoint Presentation</vt:lpstr>
      <vt:lpstr>PowerPoint Presentation</vt:lpstr>
      <vt:lpstr>PowerPoint Presentation</vt:lpstr>
      <vt:lpstr>PowerPoint Presentation</vt:lpstr>
      <vt:lpstr>PowerPoint Presentation</vt:lpstr>
      <vt:lpstr>Weine’s Method  (based on Kuttler’s studies)</vt:lpstr>
      <vt:lpstr>PowerPoint Presentation</vt:lpstr>
      <vt:lpstr>PowerPoint Presentation</vt:lpstr>
      <vt:lpstr>PowerPoint Presentation</vt:lpstr>
      <vt:lpstr>PowerPoint Presentation</vt:lpstr>
      <vt:lpstr>Use of radiographic apex as Termination point ?</vt:lpstr>
      <vt:lpstr>PowerPoint Presentation</vt:lpstr>
      <vt:lpstr>Advantages of radiographs</vt:lpstr>
      <vt:lpstr>Disadvantages of radiographs</vt:lpstr>
      <vt:lpstr>Expanded radiographic paradigms for Determination of Working Length </vt:lpstr>
      <vt:lpstr>TAKE HOME MESSEGE/ FOR THE TOPIC COVERED (SUMMARY)  </vt:lpstr>
      <vt:lpstr>PowerPoint Presentation</vt:lpstr>
      <vt:lpstr>Question &amp; Answer Session</vt:lpstr>
      <vt:lpstr>References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Monika Vidhani</dc:creator>
  <cp:lastModifiedBy>Monika Vidhani</cp:lastModifiedBy>
  <cp:revision>4</cp:revision>
  <dcterms:created xsi:type="dcterms:W3CDTF">2023-04-17T08:01:41Z</dcterms:created>
  <dcterms:modified xsi:type="dcterms:W3CDTF">2023-04-17T08:54:17Z</dcterms:modified>
</cp:coreProperties>
</file>